
<file path=[Content_Types].xml><?xml version="1.0" encoding="utf-8"?>
<Types xmlns="http://schemas.openxmlformats.org/package/2006/content-types">
  <Default Extension="bmp" ContentType="image/bmp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2"/>
  </p:notesMasterIdLst>
  <p:sldIdLst>
    <p:sldId id="267" r:id="rId2"/>
    <p:sldId id="274" r:id="rId3"/>
    <p:sldId id="271" r:id="rId4"/>
    <p:sldId id="272" r:id="rId5"/>
    <p:sldId id="258" r:id="rId6"/>
    <p:sldId id="259" r:id="rId7"/>
    <p:sldId id="260" r:id="rId8"/>
    <p:sldId id="266" r:id="rId9"/>
    <p:sldId id="270" r:id="rId10"/>
    <p:sldId id="27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eronique Zahn" initials="VZ" lastIdx="1" clrIdx="0">
    <p:extLst>
      <p:ext uri="{19B8F6BF-5375-455C-9EA6-DF929625EA0E}">
        <p15:presenceInfo xmlns:p15="http://schemas.microsoft.com/office/powerpoint/2012/main" userId="2ce3be48aab310c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CH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D5AAFE-14E9-084F-9445-064B515198B7}" type="datetimeFigureOut">
              <a:rPr lang="it-CH" smtClean="0"/>
              <a:t>29.04.24</a:t>
            </a:fld>
            <a:endParaRPr lang="it-CH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CH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CH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642A0-A1C6-D041-A21B-E6AF846440BD}" type="slidenum">
              <a:rPr lang="it-CH" smtClean="0"/>
              <a:t>‹Nr.›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1171876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9DE38F98-5874-4630-BF81-C55FFC8ED0AF}" type="datetimeFigureOut">
              <a:rPr lang="it-CH" smtClean="0"/>
              <a:t>29.04.24</a:t>
            </a:fld>
            <a:endParaRPr lang="it-CH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it-CH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89B45A-B22A-4BAC-B2E3-3346AEBC56BF}" type="slidenum">
              <a:rPr lang="it-CH" smtClean="0"/>
              <a:t>‹Nr.›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2930576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E38F98-5874-4630-BF81-C55FFC8ED0AF}" type="datetimeFigureOut">
              <a:rPr lang="it-CH" smtClean="0"/>
              <a:t>29.04.24</a:t>
            </a:fld>
            <a:endParaRPr lang="it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t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89B45A-B22A-4BAC-B2E3-3346AEBC56BF}" type="slidenum">
              <a:rPr lang="it-CH" smtClean="0"/>
              <a:t>‹Nr.›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358561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E38F98-5874-4630-BF81-C55FFC8ED0AF}" type="datetimeFigureOut">
              <a:rPr lang="it-CH" smtClean="0"/>
              <a:t>29.04.24</a:t>
            </a:fld>
            <a:endParaRPr lang="it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t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89B45A-B22A-4BAC-B2E3-3346AEBC56BF}" type="slidenum">
              <a:rPr lang="it-CH" smtClean="0"/>
              <a:t>‹Nr.›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4203304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E38F98-5874-4630-BF81-C55FFC8ED0AF}" type="datetimeFigureOut">
              <a:rPr lang="it-CH" smtClean="0"/>
              <a:t>29.04.24</a:t>
            </a:fld>
            <a:endParaRPr lang="it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t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89B45A-B22A-4BAC-B2E3-3346AEBC56BF}" type="slidenum">
              <a:rPr lang="it-CH" smtClean="0"/>
              <a:t>‹Nr.›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1631748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DE38F98-5874-4630-BF81-C55FFC8ED0AF}" type="datetimeFigureOut">
              <a:rPr lang="it-CH" smtClean="0"/>
              <a:t>29.04.24</a:t>
            </a:fld>
            <a:endParaRPr lang="it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it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89B45A-B22A-4BAC-B2E3-3346AEBC56BF}" type="slidenum">
              <a:rPr lang="it-CH" smtClean="0"/>
              <a:t>‹Nr.›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4107834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E38F98-5874-4630-BF81-C55FFC8ED0AF}" type="datetimeFigureOut">
              <a:rPr lang="it-CH" smtClean="0"/>
              <a:t>29.04.24</a:t>
            </a:fld>
            <a:endParaRPr lang="it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t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89B45A-B22A-4BAC-B2E3-3346AEBC56BF}" type="slidenum">
              <a:rPr lang="it-CH" smtClean="0"/>
              <a:t>‹Nr.›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1707992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E38F98-5874-4630-BF81-C55FFC8ED0AF}" type="datetimeFigureOut">
              <a:rPr lang="it-CH" smtClean="0"/>
              <a:t>29.04.24</a:t>
            </a:fld>
            <a:endParaRPr lang="it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t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89B45A-B22A-4BAC-B2E3-3346AEBC56BF}" type="slidenum">
              <a:rPr lang="it-CH" smtClean="0"/>
              <a:t>‹Nr.›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1883122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E38F98-5874-4630-BF81-C55FFC8ED0AF}" type="datetimeFigureOut">
              <a:rPr lang="it-CH" smtClean="0"/>
              <a:t>29.04.24</a:t>
            </a:fld>
            <a:endParaRPr lang="it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t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89B45A-B22A-4BAC-B2E3-3346AEBC56BF}" type="slidenum">
              <a:rPr lang="it-CH" smtClean="0"/>
              <a:t>‹Nr.›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2713084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E38F98-5874-4630-BF81-C55FFC8ED0AF}" type="datetimeFigureOut">
              <a:rPr lang="it-CH" smtClean="0"/>
              <a:t>29.04.24</a:t>
            </a:fld>
            <a:endParaRPr lang="it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t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89B45A-B22A-4BAC-B2E3-3346AEBC56BF}" type="slidenum">
              <a:rPr lang="it-CH" smtClean="0"/>
              <a:t>‹Nr.›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555670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E38F98-5874-4630-BF81-C55FFC8ED0AF}" type="datetimeFigureOut">
              <a:rPr lang="it-CH" smtClean="0"/>
              <a:t>29.04.24</a:t>
            </a:fld>
            <a:endParaRPr lang="it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it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989B45A-B22A-4BAC-B2E3-3346AEBC56BF}" type="slidenum">
              <a:rPr lang="it-CH" smtClean="0"/>
              <a:t>‹Nr.›</a:t>
            </a:fld>
            <a:endParaRPr lang="it-CH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15164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9DE38F98-5874-4630-BF81-C55FFC8ED0AF}" type="datetimeFigureOut">
              <a:rPr lang="it-CH" smtClean="0"/>
              <a:t>29.04.24</a:t>
            </a:fld>
            <a:endParaRPr lang="it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89B45A-B22A-4BAC-B2E3-3346AEBC56BF}" type="slidenum">
              <a:rPr lang="it-CH" smtClean="0"/>
              <a:t>‹Nr.›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955428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9DE38F98-5874-4630-BF81-C55FFC8ED0AF}" type="datetimeFigureOut">
              <a:rPr lang="it-CH" smtClean="0"/>
              <a:t>29.04.24</a:t>
            </a:fld>
            <a:endParaRPr lang="it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it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1989B45A-B22A-4BAC-B2E3-3346AEBC56BF}" type="slidenum">
              <a:rPr lang="it-CH" smtClean="0"/>
              <a:t>‹Nr.›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231079670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6.jpe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12" Type="http://schemas.microsoft.com/office/2007/relationships/hdphoto" Target="../media/hdphoto2.wdp"/><Relationship Id="rId2" Type="http://schemas.openxmlformats.org/officeDocument/2006/relationships/image" Target="../media/image7.jpeg"/><Relationship Id="rId16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image" Target="../media/image9.jpeg"/><Relationship Id="rId15" Type="http://schemas.microsoft.com/office/2007/relationships/hdphoto" Target="../media/hdphoto3.wdp"/><Relationship Id="rId10" Type="http://schemas.openxmlformats.org/officeDocument/2006/relationships/image" Target="../media/image14.jpeg"/><Relationship Id="rId4" Type="http://schemas.microsoft.com/office/2007/relationships/hdphoto" Target="../media/hdphoto1.wdp"/><Relationship Id="rId9" Type="http://schemas.openxmlformats.org/officeDocument/2006/relationships/image" Target="../media/image13.jpeg"/><Relationship Id="rId1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6.jpeg"/><Relationship Id="rId3" Type="http://schemas.microsoft.com/office/2007/relationships/hdphoto" Target="../media/hdphoto4.wdp"/><Relationship Id="rId7" Type="http://schemas.openxmlformats.org/officeDocument/2006/relationships/image" Target="../media/image18.jpeg"/><Relationship Id="rId12" Type="http://schemas.openxmlformats.org/officeDocument/2006/relationships/image" Target="../media/image25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11" Type="http://schemas.microsoft.com/office/2007/relationships/hdphoto" Target="../media/hdphoto1.wdp"/><Relationship Id="rId5" Type="http://schemas.openxmlformats.org/officeDocument/2006/relationships/image" Target="../media/image21.png"/><Relationship Id="rId15" Type="http://schemas.microsoft.com/office/2007/relationships/hdphoto" Target="../media/hdphoto6.wdp"/><Relationship Id="rId10" Type="http://schemas.openxmlformats.org/officeDocument/2006/relationships/image" Target="../media/image24.png"/><Relationship Id="rId4" Type="http://schemas.openxmlformats.org/officeDocument/2006/relationships/image" Target="../media/image20.jpeg"/><Relationship Id="rId9" Type="http://schemas.openxmlformats.org/officeDocument/2006/relationships/image" Target="../media/image23.jpeg"/><Relationship Id="rId1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85035F4D-BDDE-5248-A40B-B08CFEB85152}"/>
              </a:ext>
            </a:extLst>
          </p:cNvPr>
          <p:cNvSpPr txBox="1"/>
          <p:nvPr/>
        </p:nvSpPr>
        <p:spPr>
          <a:xfrm>
            <a:off x="1986579" y="2495775"/>
            <a:ext cx="8218842" cy="1303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CH" sz="2800" dirty="0"/>
              <a:t>Eine Situation für alle verständlich darstellen </a:t>
            </a:r>
          </a:p>
          <a:p>
            <a:pPr algn="ctr">
              <a:lnSpc>
                <a:spcPct val="150000"/>
              </a:lnSpc>
            </a:pPr>
            <a:r>
              <a:rPr lang="it-CH" sz="2800" dirty="0"/>
              <a:t>nach den Prinzipien des UDL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EB214D1-73E1-4C47-B16B-AE7A07CC4F02}"/>
              </a:ext>
            </a:extLst>
          </p:cNvPr>
          <p:cNvSpPr txBox="1"/>
          <p:nvPr/>
        </p:nvSpPr>
        <p:spPr>
          <a:xfrm>
            <a:off x="1882589" y="4378362"/>
            <a:ext cx="8143538" cy="870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CH" dirty="0"/>
              <a:t>SM Chiasso, Véronique Zahn </a:t>
            </a:r>
          </a:p>
          <a:p>
            <a:pPr>
              <a:lnSpc>
                <a:spcPct val="150000"/>
              </a:lnSpc>
            </a:pPr>
            <a:r>
              <a:rPr lang="it-CH" dirty="0"/>
              <a:t>(in Zusammenarbeit mit Gea Chinotti, Alina Bianchi und Ruben Vicari)</a:t>
            </a:r>
          </a:p>
        </p:txBody>
      </p:sp>
    </p:spTree>
    <p:extLst>
      <p:ext uri="{BB962C8B-B14F-4D97-AF65-F5344CB8AC3E}">
        <p14:creationId xmlns:p14="http://schemas.microsoft.com/office/powerpoint/2010/main" val="12344200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4A88624-B880-AA45-8E36-B2848DB6B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dirty="0"/>
              <a:t>Vorteile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BA1A3CC-42AB-7540-A2FF-F54399202706}"/>
              </a:ext>
            </a:extLst>
          </p:cNvPr>
          <p:cNvSpPr txBox="1"/>
          <p:nvPr/>
        </p:nvSpPr>
        <p:spPr>
          <a:xfrm>
            <a:off x="1581374" y="2108499"/>
            <a:ext cx="7196866" cy="1949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it-CH" sz="2800" dirty="0"/>
              <a:t>Für alle verständlich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it-CH" sz="2800" dirty="0"/>
              <a:t>Bilder sind sprachenunabhängig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it-CH" sz="2800" dirty="0"/>
              <a:t>Vorentlastung für den deutschen Text</a:t>
            </a:r>
          </a:p>
        </p:txBody>
      </p:sp>
    </p:spTree>
    <p:extLst>
      <p:ext uri="{BB962C8B-B14F-4D97-AF65-F5344CB8AC3E}">
        <p14:creationId xmlns:p14="http://schemas.microsoft.com/office/powerpoint/2010/main" val="3629051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8D16498-A3EA-6A4B-BAC0-8942D5F115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CH" dirty="0"/>
              <a:t>UDL – Universal Design for Learning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0B9F2680-62FB-0A42-A4B9-FEA9A56B4C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663" y="1871831"/>
            <a:ext cx="7104696" cy="4193400"/>
          </a:xfrm>
          <a:prstGeom prst="rect">
            <a:avLst/>
          </a:prstGeom>
        </p:spPr>
      </p:pic>
      <p:sp>
        <p:nvSpPr>
          <p:cNvPr id="7" name="Freccia sinistra 6">
            <a:extLst>
              <a:ext uri="{FF2B5EF4-FFF2-40B4-BE49-F238E27FC236}">
                <a16:creationId xmlns:a16="http://schemas.microsoft.com/office/drawing/2014/main" id="{EB75D6F5-0F89-8544-90BF-F3E4EFC45B69}"/>
              </a:ext>
            </a:extLst>
          </p:cNvPr>
          <p:cNvSpPr/>
          <p:nvPr/>
        </p:nvSpPr>
        <p:spPr>
          <a:xfrm>
            <a:off x="3907552" y="3322200"/>
            <a:ext cx="1366222" cy="6463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8DE56566-D926-BA41-B176-D76880F349A2}"/>
              </a:ext>
            </a:extLst>
          </p:cNvPr>
          <p:cNvSpPr txBox="1"/>
          <p:nvPr/>
        </p:nvSpPr>
        <p:spPr>
          <a:xfrm>
            <a:off x="688488" y="2979519"/>
            <a:ext cx="321906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CH" dirty="0"/>
              <a:t>unterschiedliche</a:t>
            </a:r>
          </a:p>
          <a:p>
            <a:pPr>
              <a:lnSpc>
                <a:spcPct val="150000"/>
              </a:lnSpc>
            </a:pPr>
            <a:r>
              <a:rPr lang="it-CH" dirty="0"/>
              <a:t>Darstellungsweisen</a:t>
            </a:r>
          </a:p>
          <a:p>
            <a:pPr>
              <a:lnSpc>
                <a:spcPct val="150000"/>
              </a:lnSpc>
            </a:pPr>
            <a:r>
              <a:rPr lang="it-CH" dirty="0"/>
              <a:t>für unterschiedliche Lerner</a:t>
            </a:r>
          </a:p>
          <a:p>
            <a:endParaRPr lang="it-CH" dirty="0"/>
          </a:p>
        </p:txBody>
      </p:sp>
    </p:spTree>
    <p:extLst>
      <p:ext uri="{BB962C8B-B14F-4D97-AF65-F5344CB8AC3E}">
        <p14:creationId xmlns:p14="http://schemas.microsoft.com/office/powerpoint/2010/main" val="3231100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C13246-CB6A-874A-8199-BE560CFF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260379"/>
            <a:ext cx="10058400" cy="1371600"/>
          </a:xfrm>
        </p:spPr>
        <p:txBody>
          <a:bodyPr/>
          <a:lstStyle/>
          <a:p>
            <a:pPr algn="ctr"/>
            <a:r>
              <a:rPr lang="it-CH" dirty="0"/>
              <a:t>Dialog im Kaufhaus</a:t>
            </a:r>
          </a:p>
        </p:txBody>
      </p:sp>
    </p:spTree>
    <p:extLst>
      <p:ext uri="{BB962C8B-B14F-4D97-AF65-F5344CB8AC3E}">
        <p14:creationId xmlns:p14="http://schemas.microsoft.com/office/powerpoint/2010/main" val="1398770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1DB77726-6958-5042-AFE1-5DEF267DA360}"/>
              </a:ext>
            </a:extLst>
          </p:cNvPr>
          <p:cNvSpPr txBox="1"/>
          <p:nvPr/>
        </p:nvSpPr>
        <p:spPr>
          <a:xfrm>
            <a:off x="480507" y="502986"/>
            <a:ext cx="1979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CH" u="sng" dirty="0"/>
              <a:t>Lernpfad: 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D620107-3877-6C44-998A-A84ECDDA8F36}"/>
              </a:ext>
            </a:extLst>
          </p:cNvPr>
          <p:cNvSpPr txBox="1"/>
          <p:nvPr/>
        </p:nvSpPr>
        <p:spPr>
          <a:xfrm>
            <a:off x="982530" y="1474040"/>
            <a:ext cx="2954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CH" dirty="0"/>
              <a:t>Input: Video Nicos Weg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DB7FA83-2388-4549-B00E-D7B241E6F5EB}"/>
              </a:ext>
            </a:extLst>
          </p:cNvPr>
          <p:cNvSpPr txBox="1"/>
          <p:nvPr/>
        </p:nvSpPr>
        <p:spPr>
          <a:xfrm>
            <a:off x="2883049" y="2638063"/>
            <a:ext cx="3485478" cy="870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CH" dirty="0"/>
              <a:t>Aktivierung der Vorkenntnisse &amp; Vorentlastung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BDF95A8E-4C88-B44F-9FB1-AABA9CCE8C03}"/>
              </a:ext>
            </a:extLst>
          </p:cNvPr>
          <p:cNvSpPr txBox="1"/>
          <p:nvPr/>
        </p:nvSpPr>
        <p:spPr>
          <a:xfrm>
            <a:off x="5192358" y="3670971"/>
            <a:ext cx="1807284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CH" b="1" dirty="0"/>
              <a:t>Situation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E62C56EC-14E6-2F48-BD20-F5DF136C452F}"/>
              </a:ext>
            </a:extLst>
          </p:cNvPr>
          <p:cNvSpPr txBox="1"/>
          <p:nvPr/>
        </p:nvSpPr>
        <p:spPr>
          <a:xfrm>
            <a:off x="4206240" y="4503450"/>
            <a:ext cx="3291840" cy="870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CH" dirty="0"/>
              <a:t>Beispieldialoge &amp; Übungen (Kursbuch + Arbeitsbuch)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73FD9EF-AA6E-5B42-A4B1-106526491169}"/>
              </a:ext>
            </a:extLst>
          </p:cNvPr>
          <p:cNvSpPr txBox="1"/>
          <p:nvPr/>
        </p:nvSpPr>
        <p:spPr>
          <a:xfrm>
            <a:off x="9115316" y="5374073"/>
            <a:ext cx="2649967" cy="870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CH" dirty="0"/>
              <a:t>Mündlicher Output: Dialog im Kaufhaus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919B1426-19AD-1244-BF3F-F28AB5D64A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176" y="588573"/>
            <a:ext cx="3227295" cy="1770934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2C7B84B1-73C1-BE43-89E5-B20C471925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471" y="1445079"/>
            <a:ext cx="2987773" cy="1698660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19C48A3C-FC1A-224A-9BE0-00493B3BAC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930" y="3550100"/>
            <a:ext cx="3020773" cy="169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00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864 Smemorato Vettoriali, Illustrazioni e Clipart">
            <a:extLst>
              <a:ext uri="{FF2B5EF4-FFF2-40B4-BE49-F238E27FC236}">
                <a16:creationId xmlns:a16="http://schemas.microsoft.com/office/drawing/2014/main" id="{41796E5B-7F26-1DA0-8D19-ABF5A9EC0FC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0867" y="797133"/>
            <a:ext cx="1970619" cy="249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Bolla: nuvola 3">
            <a:extLst>
              <a:ext uri="{FF2B5EF4-FFF2-40B4-BE49-F238E27FC236}">
                <a16:creationId xmlns:a16="http://schemas.microsoft.com/office/drawing/2014/main" id="{A761AB3D-A877-B888-462F-72A576FBA65F}"/>
              </a:ext>
            </a:extLst>
          </p:cNvPr>
          <p:cNvSpPr/>
          <p:nvPr/>
        </p:nvSpPr>
        <p:spPr>
          <a:xfrm>
            <a:off x="8355582" y="64423"/>
            <a:ext cx="3568270" cy="1970856"/>
          </a:xfrm>
          <a:prstGeom prst="cloudCallout">
            <a:avLst>
              <a:gd name="adj1" fmla="val -64682"/>
              <a:gd name="adj2" fmla="val 1389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          </a:t>
            </a:r>
            <a:endParaRPr lang="it-CH" sz="32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54" name="Picture 6" descr="T-shirt Template Free Content Clip Art - Color T Shirt Clipart PNG Image |  Transparent PNG Free Download on SeekPNG">
            <a:extLst>
              <a:ext uri="{FF2B5EF4-FFF2-40B4-BE49-F238E27FC236}">
                <a16:creationId xmlns:a16="http://schemas.microsoft.com/office/drawing/2014/main" id="{F114CA90-7334-DCB8-5383-FF89424383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807" t="4226" r="11807" b="4392"/>
          <a:stretch/>
        </p:blipFill>
        <p:spPr bwMode="auto">
          <a:xfrm>
            <a:off x="9453699" y="1103596"/>
            <a:ext cx="577729" cy="541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98C85C81-A7F1-2891-DC2F-594343FEB7D2}"/>
              </a:ext>
            </a:extLst>
          </p:cNvPr>
          <p:cNvSpPr txBox="1"/>
          <p:nvPr/>
        </p:nvSpPr>
        <p:spPr>
          <a:xfrm>
            <a:off x="8815723" y="990679"/>
            <a:ext cx="822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>
                <a:latin typeface="Comic Sans MS" panose="030F0702030302020204" pitchFamily="66" charset="0"/>
              </a:rPr>
              <a:t>??</a:t>
            </a:r>
            <a:endParaRPr lang="it-CH" sz="3200" dirty="0">
              <a:latin typeface="Comic Sans MS" panose="030F0702030302020204" pitchFamily="66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5DA9990-597F-9589-82A5-C1BE6C27154F}"/>
              </a:ext>
            </a:extLst>
          </p:cNvPr>
          <p:cNvSpPr txBox="1"/>
          <p:nvPr/>
        </p:nvSpPr>
        <p:spPr>
          <a:xfrm>
            <a:off x="10019147" y="1201806"/>
            <a:ext cx="635069" cy="600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>
                <a:latin typeface="Comic Sans MS" panose="030F0702030302020204" pitchFamily="66" charset="0"/>
              </a:rPr>
              <a:t>??</a:t>
            </a:r>
            <a:endParaRPr lang="it-CH" sz="3200" dirty="0">
              <a:latin typeface="Comic Sans MS" panose="030F0702030302020204" pitchFamily="66" charset="0"/>
            </a:endParaRPr>
          </a:p>
        </p:txBody>
      </p:sp>
      <p:sp>
        <p:nvSpPr>
          <p:cNvPr id="7" name="Freccia a destra 6">
            <a:extLst>
              <a:ext uri="{FF2B5EF4-FFF2-40B4-BE49-F238E27FC236}">
                <a16:creationId xmlns:a16="http://schemas.microsoft.com/office/drawing/2014/main" id="{CAD25A80-3261-29B2-08B0-22C186ADE2FC}"/>
              </a:ext>
            </a:extLst>
          </p:cNvPr>
          <p:cNvSpPr/>
          <p:nvPr/>
        </p:nvSpPr>
        <p:spPr>
          <a:xfrm rot="19715990">
            <a:off x="10195181" y="864732"/>
            <a:ext cx="452135" cy="246787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 dirty="0"/>
          </a:p>
        </p:txBody>
      </p:sp>
      <p:pic>
        <p:nvPicPr>
          <p:cNvPr id="2056" name="Picture 8" descr="House Illustration Clipart PNG Images, House Vector Illustration Isolated  On White Background House Cartoon House Clip Art, House Clipart, Clip Art,  Home PNG Im… | Векторные иллюстрации, Иллюстрации, Мультфильмы">
            <a:extLst>
              <a:ext uri="{FF2B5EF4-FFF2-40B4-BE49-F238E27FC236}">
                <a16:creationId xmlns:a16="http://schemas.microsoft.com/office/drawing/2014/main" id="{EE6D8AAE-1C9B-38B3-6504-BED3D5D321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7" t="11725" r="7741" b="2101"/>
          <a:stretch/>
        </p:blipFill>
        <p:spPr bwMode="auto">
          <a:xfrm>
            <a:off x="10654216" y="295928"/>
            <a:ext cx="721360" cy="752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2,594 Train Driver Vettoriali, Illustrazioni e Clipart">
            <a:extLst>
              <a:ext uri="{FF2B5EF4-FFF2-40B4-BE49-F238E27FC236}">
                <a16:creationId xmlns:a16="http://schemas.microsoft.com/office/drawing/2014/main" id="{F3744E22-EE10-C9BA-06E2-266632E0DC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995" y="2623989"/>
            <a:ext cx="1732983" cy="827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SCUOLA ALUNNI panosundaki Pin">
            <a:extLst>
              <a:ext uri="{FF2B5EF4-FFF2-40B4-BE49-F238E27FC236}">
                <a16:creationId xmlns:a16="http://schemas.microsoft.com/office/drawing/2014/main" id="{871B2816-EA76-F5CE-2CA2-5FA8E7448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13" y="1135557"/>
            <a:ext cx="1584613" cy="268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123,351 Zainetto Vettoriali, Illustrazioni e Clipart">
            <a:extLst>
              <a:ext uri="{FF2B5EF4-FFF2-40B4-BE49-F238E27FC236}">
                <a16:creationId xmlns:a16="http://schemas.microsoft.com/office/drawing/2014/main" id="{09B05F98-6DA2-048E-B6E5-6CF414AB3C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895" y="1342313"/>
            <a:ext cx="671439" cy="671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reccia a destra 7">
            <a:extLst>
              <a:ext uri="{FF2B5EF4-FFF2-40B4-BE49-F238E27FC236}">
                <a16:creationId xmlns:a16="http://schemas.microsoft.com/office/drawing/2014/main" id="{9466D319-8C93-EEF2-7D5D-EFAD3AA0DD16}"/>
              </a:ext>
            </a:extLst>
          </p:cNvPr>
          <p:cNvSpPr/>
          <p:nvPr/>
        </p:nvSpPr>
        <p:spPr>
          <a:xfrm rot="18620494">
            <a:off x="4527962" y="1869717"/>
            <a:ext cx="883920" cy="40640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590F67A-5CEF-A453-7674-0F887EC8BF4B}"/>
              </a:ext>
            </a:extLst>
          </p:cNvPr>
          <p:cNvSpPr txBox="1"/>
          <p:nvPr/>
        </p:nvSpPr>
        <p:spPr>
          <a:xfrm flipH="1">
            <a:off x="4597765" y="976101"/>
            <a:ext cx="195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 err="1">
                <a:solidFill>
                  <a:schemeClr val="bg1"/>
                </a:solidFill>
                <a:latin typeface="Comic Sans MS" panose="030F0702030302020204" pitchFamily="66" charset="0"/>
              </a:rPr>
              <a:t>Zürich</a:t>
            </a:r>
            <a:endParaRPr lang="it-CH" sz="36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66" name="Picture 18" descr="Gratis Valigia Vettoriale - (15.089 download gratuiti)">
            <a:extLst>
              <a:ext uri="{FF2B5EF4-FFF2-40B4-BE49-F238E27FC236}">
                <a16:creationId xmlns:a16="http://schemas.microsoft.com/office/drawing/2014/main" id="{7CAF9FF8-3D0E-B44E-E4D9-2CC2D27D1A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773" y="201167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Vettori e Illustrazioni di Valigia aperta con download gratuito | Freepik">
            <a:extLst>
              <a:ext uri="{FF2B5EF4-FFF2-40B4-BE49-F238E27FC236}">
                <a16:creationId xmlns:a16="http://schemas.microsoft.com/office/drawing/2014/main" id="{7757E088-D7B9-ADF8-E5DB-AB646474D7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5514" y="2147993"/>
            <a:ext cx="1738186" cy="1970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Verkäuferin Stockvektoren, lizenzfreie Illustrationen | Depositphotos">
            <a:extLst>
              <a:ext uri="{FF2B5EF4-FFF2-40B4-BE49-F238E27FC236}">
                <a16:creationId xmlns:a16="http://schemas.microsoft.com/office/drawing/2014/main" id="{1FF016B8-5A07-3602-3683-1CA6DD3D36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20" t="7259" r="10696" b="19815"/>
          <a:stretch/>
        </p:blipFill>
        <p:spPr bwMode="auto">
          <a:xfrm>
            <a:off x="4458207" y="4003041"/>
            <a:ext cx="2502378" cy="2256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isolierte Kleidung auf dem Rack-Display 1482218 Vektor Kunst bei Vecteezy">
            <a:extLst>
              <a:ext uri="{FF2B5EF4-FFF2-40B4-BE49-F238E27FC236}">
                <a16:creationId xmlns:a16="http://schemas.microsoft.com/office/drawing/2014/main" id="{38D0E5E8-7F53-3A20-240D-38BFD0F485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62" y="4592320"/>
            <a:ext cx="2937028" cy="143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Online Shopping For Gifts Mulboo - Online Shop Clipart Transparent Png  Transparent PNG - 600x600 - Free Download on NicePNG">
            <a:extLst>
              <a:ext uri="{FF2B5EF4-FFF2-40B4-BE49-F238E27FC236}">
                <a16:creationId xmlns:a16="http://schemas.microsoft.com/office/drawing/2014/main" id="{AA4F082C-93D7-FFFC-0E45-7E6BF9F8C2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500" t="3348" r="17021" b="4868"/>
          <a:stretch/>
        </p:blipFill>
        <p:spPr bwMode="auto">
          <a:xfrm>
            <a:off x="9883700" y="4215546"/>
            <a:ext cx="1934066" cy="206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 descr="Insieme Delle Banconote Del Franco Svizzero Su Fondo Bianco Immagine Stock  - Immagine di europa, fattura: 81872017">
            <a:extLst>
              <a:ext uri="{FF2B5EF4-FFF2-40B4-BE49-F238E27FC236}">
                <a16:creationId xmlns:a16="http://schemas.microsoft.com/office/drawing/2014/main" id="{D7A57E25-5D03-F150-6C32-1B29A044AA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790" y="4792312"/>
            <a:ext cx="2239076" cy="1491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5C8433F-A2AF-A3B5-47D1-652FFB1C41E0}"/>
              </a:ext>
            </a:extLst>
          </p:cNvPr>
          <p:cNvSpPr txBox="1"/>
          <p:nvPr/>
        </p:nvSpPr>
        <p:spPr>
          <a:xfrm>
            <a:off x="268148" y="287643"/>
            <a:ext cx="1683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>
                <a:latin typeface="Arial Rounded MT Bold" panose="020F0704030504030204" pitchFamily="34" charset="77"/>
              </a:rPr>
              <a:t>Situation?</a:t>
            </a:r>
            <a:endParaRPr lang="it-CH" sz="2400" dirty="0">
              <a:latin typeface="Arial Rounded MT Bold" panose="020F070403050403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8094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 animBg="1"/>
      <p:bldP spid="8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>
            <a:extLst>
              <a:ext uri="{FF2B5EF4-FFF2-40B4-BE49-F238E27FC236}">
                <a16:creationId xmlns:a16="http://schemas.microsoft.com/office/drawing/2014/main" id="{D006AC05-1490-05EA-3C8C-1BE5655740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5334" y="634004"/>
            <a:ext cx="11227760" cy="4989030"/>
          </a:xfrm>
        </p:spPr>
        <p:txBody>
          <a:bodyPr>
            <a:normAutofit/>
          </a:bodyPr>
          <a:lstStyle/>
          <a:p>
            <a:pPr algn="l"/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77"/>
              </a:rPr>
              <a:t>Situation</a:t>
            </a:r>
          </a:p>
          <a:p>
            <a:pPr algn="l"/>
            <a:endParaRPr lang="it-IT" sz="28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algn="l">
              <a:lnSpc>
                <a:spcPct val="100000"/>
              </a:lnSpc>
            </a:pPr>
            <a:r>
              <a:rPr lang="it-IT" sz="2800" dirty="0" err="1">
                <a:solidFill>
                  <a:schemeClr val="bg1"/>
                </a:solidFill>
                <a:latin typeface="Arial Rounded MT Bold" panose="020F0704030504030204" pitchFamily="34" charset="77"/>
              </a:rPr>
              <a:t>Du</a:t>
            </a:r>
            <a:r>
              <a:rPr lang="it-IT" sz="28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 Rounded MT Bold" panose="020F0704030504030204" pitchFamily="34" charset="77"/>
              </a:rPr>
              <a:t>fährst</a:t>
            </a:r>
            <a:r>
              <a:rPr lang="it-IT" sz="28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 Rounded MT Bold" panose="020F0704030504030204" pitchFamily="34" charset="77"/>
              </a:rPr>
              <a:t>mit</a:t>
            </a:r>
            <a:r>
              <a:rPr lang="it-IT" sz="28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 Rounded MT Bold" panose="020F0704030504030204" pitchFamily="34" charset="77"/>
              </a:rPr>
              <a:t>deiner</a:t>
            </a:r>
            <a:r>
              <a:rPr lang="it-IT" sz="28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 Rounded MT Bold" panose="020F0704030504030204" pitchFamily="34" charset="77"/>
              </a:rPr>
              <a:t>Klasse</a:t>
            </a:r>
            <a:r>
              <a:rPr lang="it-IT" sz="28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 Rounded MT Bold" panose="020F0704030504030204" pitchFamily="34" charset="77"/>
              </a:rPr>
              <a:t>nach</a:t>
            </a:r>
            <a:r>
              <a:rPr lang="it-IT" sz="28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 Rounded MT Bold" panose="020F0704030504030204" pitchFamily="34" charset="77"/>
              </a:rPr>
              <a:t>Zürich</a:t>
            </a:r>
            <a:r>
              <a:rPr lang="it-IT" sz="28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.</a:t>
            </a:r>
          </a:p>
          <a:p>
            <a:pPr algn="l">
              <a:lnSpc>
                <a:spcPct val="100000"/>
              </a:lnSpc>
            </a:pPr>
            <a:endParaRPr lang="it-IT" sz="2800" dirty="0">
              <a:solidFill>
                <a:schemeClr val="bg1"/>
              </a:solidFill>
              <a:latin typeface="Arial Rounded MT Bold" panose="020F0704030504030204" pitchFamily="34" charset="77"/>
            </a:endParaRPr>
          </a:p>
          <a:p>
            <a:pPr algn="l"/>
            <a:r>
              <a:rPr lang="it-IT" sz="28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In </a:t>
            </a:r>
            <a:r>
              <a:rPr lang="it-IT" sz="2800" dirty="0" err="1">
                <a:solidFill>
                  <a:schemeClr val="bg1"/>
                </a:solidFill>
                <a:latin typeface="Arial Rounded MT Bold" panose="020F0704030504030204" pitchFamily="34" charset="77"/>
              </a:rPr>
              <a:t>deinem</a:t>
            </a:r>
            <a:r>
              <a:rPr lang="it-IT" sz="28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 Koffer                  </a:t>
            </a:r>
            <a:r>
              <a:rPr lang="it-IT" sz="2800" dirty="0" err="1">
                <a:solidFill>
                  <a:schemeClr val="bg1"/>
                </a:solidFill>
                <a:latin typeface="Arial Rounded MT Bold" panose="020F0704030504030204" pitchFamily="34" charset="77"/>
              </a:rPr>
              <a:t>fehlt</a:t>
            </a:r>
            <a:r>
              <a:rPr lang="it-IT" sz="28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 Rounded MT Bold" panose="020F0704030504030204" pitchFamily="34" charset="77"/>
              </a:rPr>
              <a:t>ein</a:t>
            </a:r>
            <a:r>
              <a:rPr lang="it-IT" sz="28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 Rounded MT Bold" panose="020F0704030504030204" pitchFamily="34" charset="77"/>
              </a:rPr>
              <a:t>Kleidungsstück</a:t>
            </a:r>
            <a:r>
              <a:rPr lang="it-IT" sz="28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.</a:t>
            </a:r>
          </a:p>
          <a:p>
            <a:pPr algn="l"/>
            <a:r>
              <a:rPr lang="it-IT" sz="28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 </a:t>
            </a:r>
          </a:p>
          <a:p>
            <a:pPr algn="l">
              <a:lnSpc>
                <a:spcPct val="150000"/>
              </a:lnSpc>
            </a:pPr>
            <a:r>
              <a:rPr lang="it-IT" sz="2800" dirty="0" err="1">
                <a:solidFill>
                  <a:schemeClr val="bg1"/>
                </a:solidFill>
                <a:latin typeface="Arial Rounded MT Bold" panose="020F0704030504030204" pitchFamily="34" charset="77"/>
              </a:rPr>
              <a:t>Du</a:t>
            </a:r>
            <a:r>
              <a:rPr lang="it-IT" sz="28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 Rounded MT Bold" panose="020F0704030504030204" pitchFamily="34" charset="77"/>
              </a:rPr>
              <a:t>gehst</a:t>
            </a:r>
            <a:r>
              <a:rPr lang="it-IT" sz="28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 in </a:t>
            </a:r>
            <a:r>
              <a:rPr lang="it-IT" sz="2800" dirty="0" err="1">
                <a:solidFill>
                  <a:schemeClr val="bg1"/>
                </a:solidFill>
                <a:latin typeface="Arial Rounded MT Bold" panose="020F0704030504030204" pitchFamily="34" charset="77"/>
              </a:rPr>
              <a:t>ein</a:t>
            </a:r>
            <a:r>
              <a:rPr lang="it-IT" sz="28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 Rounded MT Bold" panose="020F0704030504030204" pitchFamily="34" charset="77"/>
              </a:rPr>
              <a:t>Kaufhaus</a:t>
            </a:r>
            <a:r>
              <a:rPr lang="it-IT" sz="28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 in </a:t>
            </a:r>
            <a:r>
              <a:rPr lang="it-IT" sz="2800" dirty="0" err="1">
                <a:solidFill>
                  <a:schemeClr val="bg1"/>
                </a:solidFill>
                <a:latin typeface="Arial Rounded MT Bold" panose="020F0704030504030204" pitchFamily="34" charset="77"/>
              </a:rPr>
              <a:t>Zürich</a:t>
            </a:r>
            <a:r>
              <a:rPr lang="it-IT" sz="28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 und kaufst                                      </a:t>
            </a:r>
            <a:r>
              <a:rPr lang="it-IT" sz="2800" dirty="0" err="1">
                <a:solidFill>
                  <a:schemeClr val="bg1"/>
                </a:solidFill>
                <a:latin typeface="Arial Rounded MT Bold" panose="020F0704030504030204" pitchFamily="34" charset="77"/>
              </a:rPr>
              <a:t>das</a:t>
            </a:r>
            <a:r>
              <a:rPr lang="it-IT" sz="28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 Rounded MT Bold" panose="020F0704030504030204" pitchFamily="34" charset="77"/>
              </a:rPr>
              <a:t>fehlende</a:t>
            </a:r>
            <a:r>
              <a:rPr lang="it-IT" sz="28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 Rounded MT Bold" panose="020F0704030504030204" pitchFamily="34" charset="77"/>
              </a:rPr>
              <a:t>Kleidungsstück</a:t>
            </a:r>
            <a:r>
              <a:rPr lang="it-IT" sz="28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. </a:t>
            </a:r>
          </a:p>
          <a:p>
            <a:pPr algn="l"/>
            <a:endParaRPr lang="it-IT" sz="2800" b="1" dirty="0">
              <a:latin typeface="Comic Sans MS" panose="030F0702030302020204" pitchFamily="66" charset="0"/>
            </a:endParaRPr>
          </a:p>
          <a:p>
            <a:pPr algn="l"/>
            <a:endParaRPr lang="it-CH" sz="1600" dirty="0">
              <a:latin typeface="Comic Sans MS" panose="030F0702030302020204" pitchFamily="66" charset="0"/>
            </a:endParaRPr>
          </a:p>
        </p:txBody>
      </p:sp>
      <p:pic>
        <p:nvPicPr>
          <p:cNvPr id="1028" name="Picture 4" descr="Transparent Vintage Suitcases Clipart - Transparent Bag Emoji Png, Png  Download - kindpng">
            <a:extLst>
              <a:ext uri="{FF2B5EF4-FFF2-40B4-BE49-F238E27FC236}">
                <a16:creationId xmlns:a16="http://schemas.microsoft.com/office/drawing/2014/main" id="{4B696EED-3D15-1DAF-93DA-3D607ABCB7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6638" y="2789111"/>
            <a:ext cx="908094" cy="63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antaloni - Foto e Immagini Stock - iStock">
            <a:extLst>
              <a:ext uri="{FF2B5EF4-FFF2-40B4-BE49-F238E27FC236}">
                <a16:creationId xmlns:a16="http://schemas.microsoft.com/office/drawing/2014/main" id="{19A9EE34-2A07-F9AC-A33C-30E8D3308B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16" r="21881"/>
          <a:stretch/>
        </p:blipFill>
        <p:spPr bwMode="auto">
          <a:xfrm>
            <a:off x="10620131" y="2578327"/>
            <a:ext cx="467973" cy="808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Yellow Sweater Clip Art - Sweater Clip Art - Free Transparent PNG Download  - PNGkey">
            <a:extLst>
              <a:ext uri="{FF2B5EF4-FFF2-40B4-BE49-F238E27FC236}">
                <a16:creationId xmlns:a16="http://schemas.microsoft.com/office/drawing/2014/main" id="{30F77616-E549-17BF-5B52-AFE9E7361E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808" t="1113" r="6009" b="-1"/>
          <a:stretch/>
        </p:blipFill>
        <p:spPr bwMode="auto">
          <a:xfrm>
            <a:off x="11332556" y="2691070"/>
            <a:ext cx="795946" cy="645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Insieme Delle Banconote Del Franco Svizzero Su Fondo Bianco Immagine Stock  - Immagine di europa, fattura: 81872017">
            <a:extLst>
              <a:ext uri="{FF2B5EF4-FFF2-40B4-BE49-F238E27FC236}">
                <a16:creationId xmlns:a16="http://schemas.microsoft.com/office/drawing/2014/main" id="{8A7834AE-FBBF-5648-07BC-F31A610AC1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7" b="7567"/>
          <a:stretch/>
        </p:blipFill>
        <p:spPr bwMode="auto">
          <a:xfrm>
            <a:off x="8453490" y="4159588"/>
            <a:ext cx="1523466" cy="872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Modern Train PNG Clip Art - Best WEB Clipart">
            <a:extLst>
              <a:ext uri="{FF2B5EF4-FFF2-40B4-BE49-F238E27FC236}">
                <a16:creationId xmlns:a16="http://schemas.microsoft.com/office/drawing/2014/main" id="{58837F54-AD28-6E11-D7F2-D91A7BC7D9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575" y="1424358"/>
            <a:ext cx="1797644" cy="87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ccia a destra 4">
            <a:extLst>
              <a:ext uri="{FF2B5EF4-FFF2-40B4-BE49-F238E27FC236}">
                <a16:creationId xmlns:a16="http://schemas.microsoft.com/office/drawing/2014/main" id="{13F1BAA3-3DA0-71F2-7D6C-2DAA5B57D359}"/>
              </a:ext>
            </a:extLst>
          </p:cNvPr>
          <p:cNvSpPr/>
          <p:nvPr/>
        </p:nvSpPr>
        <p:spPr>
          <a:xfrm>
            <a:off x="9559403" y="1630941"/>
            <a:ext cx="673808" cy="417347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 dirty="0"/>
          </a:p>
        </p:txBody>
      </p:sp>
      <p:pic>
        <p:nvPicPr>
          <p:cNvPr id="1054" name="Picture 30" descr="Zurich Images | Photos, videos, logos, illustrations and branding on Behance">
            <a:extLst>
              <a:ext uri="{FF2B5EF4-FFF2-40B4-BE49-F238E27FC236}">
                <a16:creationId xmlns:a16="http://schemas.microsoft.com/office/drawing/2014/main" id="{3908E3E6-7035-39F7-A87B-C5CE2DC318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92" t="4914" r="18900" b="4887"/>
          <a:stretch/>
        </p:blipFill>
        <p:spPr bwMode="auto">
          <a:xfrm>
            <a:off x="10457704" y="885340"/>
            <a:ext cx="1079678" cy="144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T-shirt Template Free Content Clip Art - Color T Shirt Clipart PNG Image |  Transparent PNG Free Download on SeekPNG">
            <a:extLst>
              <a:ext uri="{FF2B5EF4-FFF2-40B4-BE49-F238E27FC236}">
                <a16:creationId xmlns:a16="http://schemas.microsoft.com/office/drawing/2014/main" id="{82B205DE-774E-71B5-E4F1-B63EB3FAE2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552" y="5626102"/>
            <a:ext cx="813722" cy="63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Scarpe da tennis illustrazione vettoriale. Illustrazione di coltura -  18780339">
            <a:extLst>
              <a:ext uri="{FF2B5EF4-FFF2-40B4-BE49-F238E27FC236}">
                <a16:creationId xmlns:a16="http://schemas.microsoft.com/office/drawing/2014/main" id="{D5E6517A-06CD-22E6-2621-BDEE980ABD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8" b="6491"/>
          <a:stretch/>
        </p:blipFill>
        <p:spPr bwMode="auto">
          <a:xfrm>
            <a:off x="3997227" y="5603412"/>
            <a:ext cx="1015009" cy="662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528,406 Camicie Vettoriali, Illustrazioni e Clipart">
            <a:extLst>
              <a:ext uri="{FF2B5EF4-FFF2-40B4-BE49-F238E27FC236}">
                <a16:creationId xmlns:a16="http://schemas.microsoft.com/office/drawing/2014/main" id="{5C9DA7C7-A038-E3CA-F41F-6A4C610CAF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139" y="5537783"/>
            <a:ext cx="813722" cy="813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Pantaloni - Foto e Immagini Stock - iStock">
            <a:extLst>
              <a:ext uri="{FF2B5EF4-FFF2-40B4-BE49-F238E27FC236}">
                <a16:creationId xmlns:a16="http://schemas.microsoft.com/office/drawing/2014/main" id="{E6AA91C4-CB6A-EE2C-A880-464109B4CC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16" r="21881"/>
          <a:stretch/>
        </p:blipFill>
        <p:spPr bwMode="auto">
          <a:xfrm>
            <a:off x="7418366" y="5530388"/>
            <a:ext cx="467973" cy="808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Yellow Sweater Clip Art - Sweater Clip Art - Free Transparent PNG Download  - PNGkey">
            <a:extLst>
              <a:ext uri="{FF2B5EF4-FFF2-40B4-BE49-F238E27FC236}">
                <a16:creationId xmlns:a16="http://schemas.microsoft.com/office/drawing/2014/main" id="{FEDBDF43-A097-7A98-AA69-A0ADA5D8B0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808" t="1113" r="6009" b="-1"/>
          <a:stretch/>
        </p:blipFill>
        <p:spPr bwMode="auto">
          <a:xfrm>
            <a:off x="8683207" y="5617827"/>
            <a:ext cx="795946" cy="645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864 Smemorato Vettoriali, Illustrazioni e Clipart">
            <a:extLst>
              <a:ext uri="{FF2B5EF4-FFF2-40B4-BE49-F238E27FC236}">
                <a16:creationId xmlns:a16="http://schemas.microsoft.com/office/drawing/2014/main" id="{89DB3E6C-2243-C773-4CCE-9CC8FACE33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2" r="10393"/>
          <a:stretch/>
        </p:blipFill>
        <p:spPr bwMode="auto">
          <a:xfrm>
            <a:off x="4337973" y="2451327"/>
            <a:ext cx="687014" cy="977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T-shirt Template Free Content Clip Art - Color T Shirt Clipart PNG Image |  Transparent PNG Free Download on SeekPNG">
            <a:extLst>
              <a:ext uri="{FF2B5EF4-FFF2-40B4-BE49-F238E27FC236}">
                <a16:creationId xmlns:a16="http://schemas.microsoft.com/office/drawing/2014/main" id="{988C692D-4842-3E41-9A06-2DCB8AD82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8957" y="3147601"/>
            <a:ext cx="813722" cy="63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4079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E5BC5A9-A8BD-9A84-0C47-F7DA13A066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840" y="772160"/>
            <a:ext cx="10601960" cy="54048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sz="3200" b="1" dirty="0" err="1">
                <a:solidFill>
                  <a:schemeClr val="bg1"/>
                </a:solidFill>
                <a:latin typeface="Comic Sans MS" panose="030F0702030302020204" pitchFamily="66" charset="0"/>
              </a:rPr>
              <a:t>Was</a:t>
            </a:r>
            <a:r>
              <a:rPr lang="it-IT" sz="3200" b="1" dirty="0">
                <a:latin typeface="Comic Sans MS" panose="030F0702030302020204" pitchFamily="66" charset="0"/>
              </a:rPr>
              <a:t> </a:t>
            </a:r>
            <a:r>
              <a:rPr lang="it-IT" sz="3200" b="1" dirty="0" err="1">
                <a:solidFill>
                  <a:schemeClr val="bg1"/>
                </a:solidFill>
                <a:latin typeface="Comic Sans MS" panose="030F0702030302020204" pitchFamily="66" charset="0"/>
              </a:rPr>
              <a:t>brauchen</a:t>
            </a:r>
            <a:r>
              <a:rPr lang="it-IT" sz="3200" b="1" dirty="0">
                <a:latin typeface="Comic Sans MS" panose="030F0702030302020204" pitchFamily="66" charset="0"/>
              </a:rPr>
              <a:t> </a:t>
            </a:r>
            <a:r>
              <a:rPr lang="it-IT" sz="3200" b="1" dirty="0" err="1">
                <a:solidFill>
                  <a:schemeClr val="bg1"/>
                </a:solidFill>
                <a:latin typeface="Comic Sans MS" panose="030F0702030302020204" pitchFamily="66" charset="0"/>
              </a:rPr>
              <a:t>wir</a:t>
            </a:r>
            <a:r>
              <a:rPr lang="it-IT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? </a:t>
            </a:r>
            <a:endParaRPr lang="it-CH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Ovale 3">
            <a:extLst>
              <a:ext uri="{FF2B5EF4-FFF2-40B4-BE49-F238E27FC236}">
                <a16:creationId xmlns:a16="http://schemas.microsoft.com/office/drawing/2014/main" id="{5E51DF23-A3FC-EC31-7F2C-E06AD2FD0C68}"/>
              </a:ext>
            </a:extLst>
          </p:cNvPr>
          <p:cNvSpPr/>
          <p:nvPr/>
        </p:nvSpPr>
        <p:spPr>
          <a:xfrm>
            <a:off x="4287520" y="2875121"/>
            <a:ext cx="3850640" cy="15240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i="1" dirty="0" err="1">
                <a:latin typeface="Comic Sans MS" panose="030F0702030302020204" pitchFamily="66" charset="0"/>
              </a:rPr>
              <a:t>Kleider</a:t>
            </a:r>
            <a:r>
              <a:rPr lang="it-IT" sz="2400" b="1" i="1" dirty="0">
                <a:latin typeface="Comic Sans MS" panose="030F0702030302020204" pitchFamily="66" charset="0"/>
              </a:rPr>
              <a:t> </a:t>
            </a:r>
            <a:r>
              <a:rPr lang="it-IT" sz="2400" b="1" i="1" dirty="0" err="1">
                <a:latin typeface="Comic Sans MS" panose="030F0702030302020204" pitchFamily="66" charset="0"/>
              </a:rPr>
              <a:t>kaufen</a:t>
            </a:r>
            <a:endParaRPr lang="it-CH" sz="2400" b="1" i="1" dirty="0">
              <a:latin typeface="Comic Sans MS" panose="030F0702030302020204" pitchFamily="66" charset="0"/>
            </a:endParaRPr>
          </a:p>
        </p:txBody>
      </p:sp>
      <p:cxnSp>
        <p:nvCxnSpPr>
          <p:cNvPr id="6" name="Connettore diritto 5">
            <a:extLst>
              <a:ext uri="{FF2B5EF4-FFF2-40B4-BE49-F238E27FC236}">
                <a16:creationId xmlns:a16="http://schemas.microsoft.com/office/drawing/2014/main" id="{CC333542-30C4-83B4-90BB-1BDB7C2C0253}"/>
              </a:ext>
            </a:extLst>
          </p:cNvPr>
          <p:cNvCxnSpPr>
            <a:cxnSpLocks/>
          </p:cNvCxnSpPr>
          <p:nvPr/>
        </p:nvCxnSpPr>
        <p:spPr>
          <a:xfrm>
            <a:off x="3840480" y="2852222"/>
            <a:ext cx="543560" cy="25149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4454218F-F41D-5084-EDCB-BB346EF3D1E4}"/>
              </a:ext>
            </a:extLst>
          </p:cNvPr>
          <p:cNvCxnSpPr>
            <a:cxnSpLocks/>
          </p:cNvCxnSpPr>
          <p:nvPr/>
        </p:nvCxnSpPr>
        <p:spPr>
          <a:xfrm flipH="1">
            <a:off x="8016240" y="2852222"/>
            <a:ext cx="568960" cy="24657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84E3B876-3608-99CB-4E07-70A7408788BC}"/>
              </a:ext>
            </a:extLst>
          </p:cNvPr>
          <p:cNvCxnSpPr>
            <a:cxnSpLocks/>
          </p:cNvCxnSpPr>
          <p:nvPr/>
        </p:nvCxnSpPr>
        <p:spPr>
          <a:xfrm flipV="1">
            <a:off x="3840480" y="4147820"/>
            <a:ext cx="614680" cy="2742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EF621D46-09E5-6F5D-9A4B-FCE017CCB23C}"/>
              </a:ext>
            </a:extLst>
          </p:cNvPr>
          <p:cNvCxnSpPr>
            <a:cxnSpLocks/>
          </p:cNvCxnSpPr>
          <p:nvPr/>
        </p:nvCxnSpPr>
        <p:spPr>
          <a:xfrm>
            <a:off x="7868922" y="4216320"/>
            <a:ext cx="543558" cy="3048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4" name="Picture 2" descr="Color Wheel Clip Art at Clker.com - vector clip art online, royalty free &amp;  public domain">
            <a:extLst>
              <a:ext uri="{FF2B5EF4-FFF2-40B4-BE49-F238E27FC236}">
                <a16:creationId xmlns:a16="http://schemas.microsoft.com/office/drawing/2014/main" id="{E4A3C449-FE54-1F27-97F7-92D62D6B94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4532" y="1547179"/>
            <a:ext cx="1205848" cy="117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Gratis Abbigliamento Vettoriale - (134.835 download gratuiti)">
            <a:extLst>
              <a:ext uri="{FF2B5EF4-FFF2-40B4-BE49-F238E27FC236}">
                <a16:creationId xmlns:a16="http://schemas.microsoft.com/office/drawing/2014/main" id="{9970E1B0-5E20-9BB4-C109-B52B692BE7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64" y="1824356"/>
            <a:ext cx="2850833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UX Planning Part I: T-Shirt Sizing — Nicky Conti">
            <a:extLst>
              <a:ext uri="{FF2B5EF4-FFF2-40B4-BE49-F238E27FC236}">
                <a16:creationId xmlns:a16="http://schemas.microsoft.com/office/drawing/2014/main" id="{BBD75EDA-14A5-AB2D-3BA2-A996DDA22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12" y="4666417"/>
            <a:ext cx="3628808" cy="1034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Geld - RoRo2000 Fritteusen / Friteuse GmbH">
            <a:extLst>
              <a:ext uri="{FF2B5EF4-FFF2-40B4-BE49-F238E27FC236}">
                <a16:creationId xmlns:a16="http://schemas.microsoft.com/office/drawing/2014/main" id="{C420FFDA-0BD0-8BC2-0C9B-FB546BA4C0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63" r="2350" b="15222"/>
          <a:stretch/>
        </p:blipFill>
        <p:spPr bwMode="auto">
          <a:xfrm>
            <a:off x="8645308" y="4216320"/>
            <a:ext cx="2458722" cy="1576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C87CA875-2DE8-0DD4-2E39-14F1DFE11A17}"/>
              </a:ext>
            </a:extLst>
          </p:cNvPr>
          <p:cNvSpPr txBox="1"/>
          <p:nvPr/>
        </p:nvSpPr>
        <p:spPr>
          <a:xfrm>
            <a:off x="1133215" y="3237011"/>
            <a:ext cx="1681105" cy="405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die </a:t>
            </a:r>
            <a:r>
              <a:rPr lang="it-IT" sz="20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Kleider</a:t>
            </a:r>
            <a:endParaRPr lang="it-CH" sz="2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D25D0D60-925B-740A-7ED7-8C372DD10127}"/>
              </a:ext>
            </a:extLst>
          </p:cNvPr>
          <p:cNvSpPr txBox="1"/>
          <p:nvPr/>
        </p:nvSpPr>
        <p:spPr>
          <a:xfrm>
            <a:off x="8953587" y="5945387"/>
            <a:ext cx="2273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das</a:t>
            </a:r>
            <a:r>
              <a:rPr lang="it-IT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  <a:r>
              <a:rPr lang="it-IT" sz="20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Geld</a:t>
            </a:r>
            <a:r>
              <a:rPr lang="it-IT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 / </a:t>
            </a:r>
            <a:r>
              <a:rPr lang="it-IT" sz="20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zahlen</a:t>
            </a:r>
            <a:endParaRPr lang="it-CH" sz="2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093E2E8B-4D66-6023-D87B-0FA6528DB4F7}"/>
              </a:ext>
            </a:extLst>
          </p:cNvPr>
          <p:cNvSpPr txBox="1"/>
          <p:nvPr/>
        </p:nvSpPr>
        <p:spPr>
          <a:xfrm>
            <a:off x="9286615" y="2909855"/>
            <a:ext cx="1523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die </a:t>
            </a:r>
            <a:r>
              <a:rPr lang="it-IT" sz="20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Farben</a:t>
            </a:r>
            <a:endParaRPr lang="it-CH" sz="2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EC329498-871F-0263-4251-EBDE959A3E0E}"/>
              </a:ext>
            </a:extLst>
          </p:cNvPr>
          <p:cNvSpPr txBox="1"/>
          <p:nvPr/>
        </p:nvSpPr>
        <p:spPr>
          <a:xfrm>
            <a:off x="1434018" y="5861120"/>
            <a:ext cx="1798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die </a:t>
            </a:r>
            <a:r>
              <a:rPr lang="it-IT" sz="20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Grösse</a:t>
            </a:r>
            <a:endParaRPr lang="it-CH" sz="2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34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1">
            <a:extLst>
              <a:ext uri="{FF2B5EF4-FFF2-40B4-BE49-F238E27FC236}">
                <a16:creationId xmlns:a16="http://schemas.microsoft.com/office/drawing/2014/main" id="{335B62A9-0FA1-824B-8ADC-A199770FF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2710" y="2159423"/>
            <a:ext cx="10058400" cy="1371600"/>
          </a:xfrm>
        </p:spPr>
        <p:txBody>
          <a:bodyPr/>
          <a:lstStyle/>
          <a:p>
            <a:pPr algn="ctr"/>
            <a:r>
              <a:rPr lang="it-CH" dirty="0"/>
              <a:t>Weitere Beispiele:</a:t>
            </a:r>
          </a:p>
        </p:txBody>
      </p:sp>
    </p:spTree>
    <p:extLst>
      <p:ext uri="{BB962C8B-B14F-4D97-AF65-F5344CB8AC3E}">
        <p14:creationId xmlns:p14="http://schemas.microsoft.com/office/powerpoint/2010/main" val="2117592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91EBC944-1531-554A-995E-80F1B44C4D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80" y="136218"/>
            <a:ext cx="5711917" cy="3151227"/>
          </a:xfrm>
          <a:prstGeom prst="rect">
            <a:avLst/>
          </a:prstGeom>
          <a:scene3d>
            <a:camera prst="orthographicFront"/>
            <a:lightRig rig="threePt" dir="t"/>
          </a:scene3d>
          <a:sp3d contourW="63500">
            <a:bevelB w="165100" prst="coolSlant"/>
            <a:contourClr>
              <a:srgbClr val="0070C0"/>
            </a:contourClr>
          </a:sp3d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6F28C73A-393F-5849-936F-FEA933DBE0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609" y="127727"/>
            <a:ext cx="5899727" cy="3151227"/>
          </a:xfrm>
          <a:prstGeom prst="rect">
            <a:avLst/>
          </a:prstGeom>
          <a:scene3d>
            <a:camera prst="orthographicFront"/>
            <a:lightRig rig="threePt" dir="t"/>
          </a:scene3d>
          <a:sp3d contourW="63500">
            <a:bevelB w="165100" prst="coolSlant"/>
            <a:contourClr>
              <a:srgbClr val="0070C0"/>
            </a:contourClr>
          </a:sp3d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CAB968B2-FB68-7F44-92B4-1094B9DD11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4" y="3503112"/>
            <a:ext cx="5655212" cy="3192351"/>
          </a:xfrm>
          <a:prstGeom prst="rect">
            <a:avLst/>
          </a:prstGeom>
          <a:scene3d>
            <a:camera prst="orthographicFront"/>
            <a:lightRig rig="threePt" dir="t"/>
          </a:scene3d>
          <a:sp3d contourW="63500">
            <a:bevelB w="165100" prst="coolSlant"/>
            <a:contourClr>
              <a:srgbClr val="92D050"/>
            </a:contourClr>
          </a:sp3d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25AD6817-9D03-4741-AC87-95FDE5AAE5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746" y="3509164"/>
            <a:ext cx="5655212" cy="3212387"/>
          </a:xfrm>
          <a:prstGeom prst="rect">
            <a:avLst/>
          </a:prstGeom>
          <a:scene3d>
            <a:camera prst="orthographicFront"/>
            <a:lightRig rig="threePt" dir="t"/>
          </a:scene3d>
          <a:sp3d contourW="63500">
            <a:bevelB w="165100" prst="coolSlant"/>
            <a:contourClr>
              <a:srgbClr val="92D050"/>
            </a:contourClr>
          </a:sp3d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0C618462-36E5-294B-8724-12A277C20AC2}"/>
              </a:ext>
            </a:extLst>
          </p:cNvPr>
          <p:cNvSpPr txBox="1"/>
          <p:nvPr/>
        </p:nvSpPr>
        <p:spPr>
          <a:xfrm>
            <a:off x="4931163" y="2391508"/>
            <a:ext cx="1842868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CH" b="1" dirty="0">
                <a:solidFill>
                  <a:schemeClr val="bg1"/>
                </a:solidFill>
              </a:rPr>
              <a:t>Kapitel 8:</a:t>
            </a:r>
          </a:p>
          <a:p>
            <a:pPr algn="ctr"/>
            <a:r>
              <a:rPr lang="it-CH" b="1" dirty="0">
                <a:solidFill>
                  <a:schemeClr val="bg1"/>
                </a:solidFill>
              </a:rPr>
              <a:t>Meine Familie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9C90D522-61BB-E24E-8550-DB9D314EC625}"/>
              </a:ext>
            </a:extLst>
          </p:cNvPr>
          <p:cNvSpPr txBox="1"/>
          <p:nvPr/>
        </p:nvSpPr>
        <p:spPr>
          <a:xfrm>
            <a:off x="5642815" y="5906087"/>
            <a:ext cx="184286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CH" b="1" dirty="0">
                <a:solidFill>
                  <a:schemeClr val="bg1"/>
                </a:solidFill>
              </a:rPr>
              <a:t>Kapitel 2 (A2):</a:t>
            </a:r>
          </a:p>
          <a:p>
            <a:pPr algn="ctr"/>
            <a:r>
              <a:rPr lang="it-CH" b="1" dirty="0">
                <a:solidFill>
                  <a:schemeClr val="bg1"/>
                </a:solidFill>
              </a:rPr>
              <a:t>Freunde</a:t>
            </a:r>
          </a:p>
        </p:txBody>
      </p:sp>
    </p:spTree>
    <p:extLst>
      <p:ext uri="{BB962C8B-B14F-4D97-AF65-F5344CB8AC3E}">
        <p14:creationId xmlns:p14="http://schemas.microsoft.com/office/powerpoint/2010/main" val="126993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pone">
  <a:themeElements>
    <a:clrScheme name="Sapone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pon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pon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{58754F04-8D3F-0244-97FB-B1C012673E39}tf10001067</Template>
  <TotalTime>0</TotalTime>
  <Words>148</Words>
  <Application>Microsoft Macintosh PowerPoint</Application>
  <PresentationFormat>Breitbild</PresentationFormat>
  <Paragraphs>42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7" baseType="lpstr">
      <vt:lpstr>Arial</vt:lpstr>
      <vt:lpstr>Arial Rounded MT Bold</vt:lpstr>
      <vt:lpstr>Calibri</vt:lpstr>
      <vt:lpstr>Century Gothic</vt:lpstr>
      <vt:lpstr>Comic Sans MS</vt:lpstr>
      <vt:lpstr>Wingdings</vt:lpstr>
      <vt:lpstr>Sapone</vt:lpstr>
      <vt:lpstr>PowerPoint-Präsentation</vt:lpstr>
      <vt:lpstr>UDL – Universal Design for Learning</vt:lpstr>
      <vt:lpstr>Dialog im Kaufhaus</vt:lpstr>
      <vt:lpstr>PowerPoint-Präsentation</vt:lpstr>
      <vt:lpstr>PowerPoint-Präsentation</vt:lpstr>
      <vt:lpstr>PowerPoint-Präsentation</vt:lpstr>
      <vt:lpstr>PowerPoint-Präsentation</vt:lpstr>
      <vt:lpstr>Weitere Beispiele:</vt:lpstr>
      <vt:lpstr>PowerPoint-Präsentation</vt:lpstr>
      <vt:lpstr>Vorteile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Ruben Vicari</dc:creator>
  <cp:lastModifiedBy>Pfeifhofer-Reske Petra (DOCENTE)</cp:lastModifiedBy>
  <cp:revision>11</cp:revision>
  <dcterms:created xsi:type="dcterms:W3CDTF">2023-11-12T10:23:27Z</dcterms:created>
  <dcterms:modified xsi:type="dcterms:W3CDTF">2024-04-29T12:06:33Z</dcterms:modified>
</cp:coreProperties>
</file>