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1"/>
  </p:notesMasterIdLst>
  <p:sldIdLst>
    <p:sldId id="256" r:id="rId2"/>
    <p:sldId id="276" r:id="rId3"/>
    <p:sldId id="257" r:id="rId4"/>
    <p:sldId id="258" r:id="rId5"/>
    <p:sldId id="259" r:id="rId6"/>
    <p:sldId id="260" r:id="rId7"/>
    <p:sldId id="261" r:id="rId8"/>
    <p:sldId id="263" r:id="rId9"/>
    <p:sldId id="264" r:id="rId10"/>
    <p:sldId id="268" r:id="rId11"/>
    <p:sldId id="265" r:id="rId12"/>
    <p:sldId id="266" r:id="rId13"/>
    <p:sldId id="267" r:id="rId14"/>
    <p:sldId id="269" r:id="rId15"/>
    <p:sldId id="270" r:id="rId16"/>
    <p:sldId id="271" r:id="rId17"/>
    <p:sldId id="272" r:id="rId18"/>
    <p:sldId id="274" r:id="rId19"/>
    <p:sldId id="275" r:id="rId20"/>
  </p:sldIdLst>
  <p:sldSz cx="12192000" cy="6858000"/>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5" d="100"/>
          <a:sy n="65" d="100"/>
        </p:scale>
        <p:origin x="31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4027481" cy="350913"/>
          </a:xfrm>
          <a:prstGeom prst="rect">
            <a:avLst/>
          </a:prstGeom>
        </p:spPr>
        <p:txBody>
          <a:bodyPr vert="horz" lIns="91440" tIns="45720" rIns="91440" bIns="45720" rtlCol="0"/>
          <a:lstStyle>
            <a:lvl1pPr algn="l">
              <a:defRPr sz="1200"/>
            </a:lvl1pPr>
          </a:lstStyle>
          <a:p>
            <a:endParaRPr lang="it-CH"/>
          </a:p>
        </p:txBody>
      </p:sp>
      <p:sp>
        <p:nvSpPr>
          <p:cNvPr id="3" name="Segnaposto data 2"/>
          <p:cNvSpPr>
            <a:spLocks noGrp="1"/>
          </p:cNvSpPr>
          <p:nvPr>
            <p:ph type="dt" idx="1"/>
          </p:nvPr>
        </p:nvSpPr>
        <p:spPr>
          <a:xfrm>
            <a:off x="5266707" y="1"/>
            <a:ext cx="4027481" cy="350913"/>
          </a:xfrm>
          <a:prstGeom prst="rect">
            <a:avLst/>
          </a:prstGeom>
        </p:spPr>
        <p:txBody>
          <a:bodyPr vert="horz" lIns="91440" tIns="45720" rIns="91440" bIns="45720" rtlCol="0"/>
          <a:lstStyle>
            <a:lvl1pPr algn="r">
              <a:defRPr sz="1200"/>
            </a:lvl1pPr>
          </a:lstStyle>
          <a:p>
            <a:fld id="{9E5CA38F-4A63-43E6-B50B-C5EA2E2787A3}" type="datetimeFigureOut">
              <a:rPr lang="it-CH" smtClean="0"/>
              <a:t>12.04.2024</a:t>
            </a:fld>
            <a:endParaRPr lang="it-CH"/>
          </a:p>
        </p:txBody>
      </p:sp>
      <p:sp>
        <p:nvSpPr>
          <p:cNvPr id="4" name="Segnaposto immagine diapositiva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1440" tIns="45720" rIns="91440" bIns="45720" rtlCol="0" anchor="ctr"/>
          <a:lstStyle/>
          <a:p>
            <a:endParaRPr lang="it-CH"/>
          </a:p>
        </p:txBody>
      </p:sp>
      <p:sp>
        <p:nvSpPr>
          <p:cNvPr id="5" name="Segnaposto note 4"/>
          <p:cNvSpPr>
            <a:spLocks noGrp="1"/>
          </p:cNvSpPr>
          <p:nvPr>
            <p:ph type="body" sz="quarter" idx="3"/>
          </p:nvPr>
        </p:nvSpPr>
        <p:spPr>
          <a:xfrm>
            <a:off x="929420" y="3373469"/>
            <a:ext cx="7437563" cy="2760212"/>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CH"/>
          </a:p>
        </p:txBody>
      </p:sp>
      <p:sp>
        <p:nvSpPr>
          <p:cNvPr id="6" name="Segnaposto piè di pagina 5"/>
          <p:cNvSpPr>
            <a:spLocks noGrp="1"/>
          </p:cNvSpPr>
          <p:nvPr>
            <p:ph type="ftr" sz="quarter" idx="4"/>
          </p:nvPr>
        </p:nvSpPr>
        <p:spPr>
          <a:xfrm>
            <a:off x="0" y="6659488"/>
            <a:ext cx="4027481" cy="350913"/>
          </a:xfrm>
          <a:prstGeom prst="rect">
            <a:avLst/>
          </a:prstGeom>
        </p:spPr>
        <p:txBody>
          <a:bodyPr vert="horz" lIns="91440" tIns="45720" rIns="91440" bIns="45720" rtlCol="0" anchor="b"/>
          <a:lstStyle>
            <a:lvl1pPr algn="l">
              <a:defRPr sz="1200"/>
            </a:lvl1pPr>
          </a:lstStyle>
          <a:p>
            <a:endParaRPr lang="it-CH"/>
          </a:p>
        </p:txBody>
      </p:sp>
      <p:sp>
        <p:nvSpPr>
          <p:cNvPr id="7" name="Segnaposto numero diapositiva 6"/>
          <p:cNvSpPr>
            <a:spLocks noGrp="1"/>
          </p:cNvSpPr>
          <p:nvPr>
            <p:ph type="sldNum" sz="quarter" idx="5"/>
          </p:nvPr>
        </p:nvSpPr>
        <p:spPr>
          <a:xfrm>
            <a:off x="5266707" y="6659488"/>
            <a:ext cx="4027481" cy="350913"/>
          </a:xfrm>
          <a:prstGeom prst="rect">
            <a:avLst/>
          </a:prstGeom>
        </p:spPr>
        <p:txBody>
          <a:bodyPr vert="horz" lIns="91440" tIns="45720" rIns="91440" bIns="45720" rtlCol="0" anchor="b"/>
          <a:lstStyle>
            <a:lvl1pPr algn="r">
              <a:defRPr sz="1200"/>
            </a:lvl1pPr>
          </a:lstStyle>
          <a:p>
            <a:fld id="{EA2DE98A-2A6F-4DF6-865B-E439812F4B6B}" type="slidenum">
              <a:rPr lang="it-CH" smtClean="0"/>
              <a:t>‹N›</a:t>
            </a:fld>
            <a:endParaRPr lang="it-CH"/>
          </a:p>
        </p:txBody>
      </p:sp>
    </p:spTree>
    <p:extLst>
      <p:ext uri="{BB962C8B-B14F-4D97-AF65-F5344CB8AC3E}">
        <p14:creationId xmlns:p14="http://schemas.microsoft.com/office/powerpoint/2010/main" val="3637029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a:t>
            </a:fld>
            <a:endParaRPr lang="it-CH"/>
          </a:p>
        </p:txBody>
      </p:sp>
    </p:spTree>
    <p:extLst>
      <p:ext uri="{BB962C8B-B14F-4D97-AF65-F5344CB8AC3E}">
        <p14:creationId xmlns:p14="http://schemas.microsoft.com/office/powerpoint/2010/main" val="1337835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10</a:t>
            </a:fld>
            <a:endParaRPr lang="it-CH"/>
          </a:p>
        </p:txBody>
      </p:sp>
    </p:spTree>
    <p:extLst>
      <p:ext uri="{BB962C8B-B14F-4D97-AF65-F5344CB8AC3E}">
        <p14:creationId xmlns:p14="http://schemas.microsoft.com/office/powerpoint/2010/main" val="711271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11</a:t>
            </a:fld>
            <a:endParaRPr lang="it-CH"/>
          </a:p>
        </p:txBody>
      </p:sp>
    </p:spTree>
    <p:extLst>
      <p:ext uri="{BB962C8B-B14F-4D97-AF65-F5344CB8AC3E}">
        <p14:creationId xmlns:p14="http://schemas.microsoft.com/office/powerpoint/2010/main" val="3093670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12</a:t>
            </a:fld>
            <a:endParaRPr lang="it-CH"/>
          </a:p>
        </p:txBody>
      </p:sp>
    </p:spTree>
    <p:extLst>
      <p:ext uri="{BB962C8B-B14F-4D97-AF65-F5344CB8AC3E}">
        <p14:creationId xmlns:p14="http://schemas.microsoft.com/office/powerpoint/2010/main" val="469588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13</a:t>
            </a:fld>
            <a:endParaRPr lang="it-CH"/>
          </a:p>
        </p:txBody>
      </p:sp>
    </p:spTree>
    <p:extLst>
      <p:ext uri="{BB962C8B-B14F-4D97-AF65-F5344CB8AC3E}">
        <p14:creationId xmlns:p14="http://schemas.microsoft.com/office/powerpoint/2010/main" val="1534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14</a:t>
            </a:fld>
            <a:endParaRPr lang="it-CH"/>
          </a:p>
        </p:txBody>
      </p:sp>
    </p:spTree>
    <p:extLst>
      <p:ext uri="{BB962C8B-B14F-4D97-AF65-F5344CB8AC3E}">
        <p14:creationId xmlns:p14="http://schemas.microsoft.com/office/powerpoint/2010/main" val="1808427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15</a:t>
            </a:fld>
            <a:endParaRPr lang="it-CH"/>
          </a:p>
        </p:txBody>
      </p:sp>
    </p:spTree>
    <p:extLst>
      <p:ext uri="{BB962C8B-B14F-4D97-AF65-F5344CB8AC3E}">
        <p14:creationId xmlns:p14="http://schemas.microsoft.com/office/powerpoint/2010/main" val="1787523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16</a:t>
            </a:fld>
            <a:endParaRPr lang="it-CH"/>
          </a:p>
        </p:txBody>
      </p:sp>
    </p:spTree>
    <p:extLst>
      <p:ext uri="{BB962C8B-B14F-4D97-AF65-F5344CB8AC3E}">
        <p14:creationId xmlns:p14="http://schemas.microsoft.com/office/powerpoint/2010/main" val="384048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17</a:t>
            </a:fld>
            <a:endParaRPr lang="it-CH"/>
          </a:p>
        </p:txBody>
      </p:sp>
    </p:spTree>
    <p:extLst>
      <p:ext uri="{BB962C8B-B14F-4D97-AF65-F5344CB8AC3E}">
        <p14:creationId xmlns:p14="http://schemas.microsoft.com/office/powerpoint/2010/main" val="11292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18</a:t>
            </a:fld>
            <a:endParaRPr lang="it-CH"/>
          </a:p>
        </p:txBody>
      </p:sp>
    </p:spTree>
    <p:extLst>
      <p:ext uri="{BB962C8B-B14F-4D97-AF65-F5344CB8AC3E}">
        <p14:creationId xmlns:p14="http://schemas.microsoft.com/office/powerpoint/2010/main" val="2303805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19</a:t>
            </a:fld>
            <a:endParaRPr lang="it-CH"/>
          </a:p>
        </p:txBody>
      </p:sp>
    </p:spTree>
    <p:extLst>
      <p:ext uri="{BB962C8B-B14F-4D97-AF65-F5344CB8AC3E}">
        <p14:creationId xmlns:p14="http://schemas.microsoft.com/office/powerpoint/2010/main" val="1585799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D317EA9-804D-C2CA-C955-6EDE504FE51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xmlns="" id="{1FE85EB4-DA66-E1A9-E158-F9EA41A2664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xmlns="" id="{BAADA43A-59CA-3138-E766-9C2855F85334}"/>
              </a:ext>
            </a:extLst>
          </p:cNvPr>
          <p:cNvSpPr>
            <a:spLocks noGrp="1"/>
          </p:cNvSpPr>
          <p:nvPr>
            <p:ph type="body" idx="1"/>
          </p:nvPr>
        </p:nvSpPr>
        <p:spPr/>
        <p:txBody>
          <a:bodyPr/>
          <a:lstStyle/>
          <a:p>
            <a:endParaRPr lang="it-CH"/>
          </a:p>
        </p:txBody>
      </p:sp>
      <p:sp>
        <p:nvSpPr>
          <p:cNvPr id="4" name="Segnaposto numero diapositiva 3">
            <a:extLst>
              <a:ext uri="{FF2B5EF4-FFF2-40B4-BE49-F238E27FC236}">
                <a16:creationId xmlns:a16="http://schemas.microsoft.com/office/drawing/2014/main" xmlns="" id="{AD4A9D1B-B82B-85D8-F274-C8CE9E59F13F}"/>
              </a:ext>
            </a:extLst>
          </p:cNvPr>
          <p:cNvSpPr>
            <a:spLocks noGrp="1"/>
          </p:cNvSpPr>
          <p:nvPr>
            <p:ph type="sldNum" sz="quarter" idx="5"/>
          </p:nvPr>
        </p:nvSpPr>
        <p:spPr/>
        <p:txBody>
          <a:bodyPr/>
          <a:lstStyle/>
          <a:p>
            <a:fld id="{EA2DE98A-2A6F-4DF6-865B-E439812F4B6B}" type="slidenum">
              <a:rPr lang="it-CH" smtClean="0"/>
              <a:t>2</a:t>
            </a:fld>
            <a:endParaRPr lang="it-CH"/>
          </a:p>
        </p:txBody>
      </p:sp>
    </p:spTree>
    <p:extLst>
      <p:ext uri="{BB962C8B-B14F-4D97-AF65-F5344CB8AC3E}">
        <p14:creationId xmlns:p14="http://schemas.microsoft.com/office/powerpoint/2010/main" val="1993180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3</a:t>
            </a:fld>
            <a:endParaRPr lang="it-CH"/>
          </a:p>
        </p:txBody>
      </p:sp>
    </p:spTree>
    <p:extLst>
      <p:ext uri="{BB962C8B-B14F-4D97-AF65-F5344CB8AC3E}">
        <p14:creationId xmlns:p14="http://schemas.microsoft.com/office/powerpoint/2010/main" val="194416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4</a:t>
            </a:fld>
            <a:endParaRPr lang="it-CH"/>
          </a:p>
        </p:txBody>
      </p:sp>
    </p:spTree>
    <p:extLst>
      <p:ext uri="{BB962C8B-B14F-4D97-AF65-F5344CB8AC3E}">
        <p14:creationId xmlns:p14="http://schemas.microsoft.com/office/powerpoint/2010/main" val="358746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5</a:t>
            </a:fld>
            <a:endParaRPr lang="it-CH"/>
          </a:p>
        </p:txBody>
      </p:sp>
    </p:spTree>
    <p:extLst>
      <p:ext uri="{BB962C8B-B14F-4D97-AF65-F5344CB8AC3E}">
        <p14:creationId xmlns:p14="http://schemas.microsoft.com/office/powerpoint/2010/main" val="1821671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6</a:t>
            </a:fld>
            <a:endParaRPr lang="it-CH"/>
          </a:p>
        </p:txBody>
      </p:sp>
    </p:spTree>
    <p:extLst>
      <p:ext uri="{BB962C8B-B14F-4D97-AF65-F5344CB8AC3E}">
        <p14:creationId xmlns:p14="http://schemas.microsoft.com/office/powerpoint/2010/main" val="1367582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7</a:t>
            </a:fld>
            <a:endParaRPr lang="it-CH"/>
          </a:p>
        </p:txBody>
      </p:sp>
    </p:spTree>
    <p:extLst>
      <p:ext uri="{BB962C8B-B14F-4D97-AF65-F5344CB8AC3E}">
        <p14:creationId xmlns:p14="http://schemas.microsoft.com/office/powerpoint/2010/main" val="2356037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8</a:t>
            </a:fld>
            <a:endParaRPr lang="it-CH"/>
          </a:p>
        </p:txBody>
      </p:sp>
    </p:spTree>
    <p:extLst>
      <p:ext uri="{BB962C8B-B14F-4D97-AF65-F5344CB8AC3E}">
        <p14:creationId xmlns:p14="http://schemas.microsoft.com/office/powerpoint/2010/main" val="1708644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a:p>
        </p:txBody>
      </p:sp>
      <p:sp>
        <p:nvSpPr>
          <p:cNvPr id="4" name="Segnaposto numero diapositiva 3"/>
          <p:cNvSpPr>
            <a:spLocks noGrp="1"/>
          </p:cNvSpPr>
          <p:nvPr>
            <p:ph type="sldNum" sz="quarter" idx="5"/>
          </p:nvPr>
        </p:nvSpPr>
        <p:spPr/>
        <p:txBody>
          <a:bodyPr/>
          <a:lstStyle/>
          <a:p>
            <a:fld id="{EA2DE98A-2A6F-4DF6-865B-E439812F4B6B}" type="slidenum">
              <a:rPr lang="it-CH" smtClean="0"/>
              <a:t>9</a:t>
            </a:fld>
            <a:endParaRPr lang="it-CH"/>
          </a:p>
        </p:txBody>
      </p:sp>
    </p:spTree>
    <p:extLst>
      <p:ext uri="{BB962C8B-B14F-4D97-AF65-F5344CB8AC3E}">
        <p14:creationId xmlns:p14="http://schemas.microsoft.com/office/powerpoint/2010/main" val="2953502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4/12/2024</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4/12/2024</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4/12/2024</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4/12/2024</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4/12/2024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4/12/2024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olo e testo verticale">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4/12/2024</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4/12/2024</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4/12/2024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4/12/2024</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6D8AFBE-9BFA-DBF9-18A4-AB6106F6BDEA}"/>
              </a:ext>
            </a:extLst>
          </p:cNvPr>
          <p:cNvSpPr>
            <a:spLocks noGrp="1"/>
          </p:cNvSpPr>
          <p:nvPr>
            <p:ph type="ctrTitle"/>
          </p:nvPr>
        </p:nvSpPr>
        <p:spPr>
          <a:xfrm>
            <a:off x="4783000" y="2309152"/>
            <a:ext cx="6958668" cy="902079"/>
          </a:xfrm>
        </p:spPr>
        <p:txBody>
          <a:bodyPr>
            <a:normAutofit fontScale="90000"/>
          </a:bodyPr>
          <a:lstStyle/>
          <a:p>
            <a:r>
              <a:rPr lang="it-IT" dirty="0"/>
              <a:t>MEIN SCHULALLTAG</a:t>
            </a:r>
          </a:p>
        </p:txBody>
      </p:sp>
      <p:sp>
        <p:nvSpPr>
          <p:cNvPr id="3" name="Sottotitolo 2">
            <a:extLst>
              <a:ext uri="{FF2B5EF4-FFF2-40B4-BE49-F238E27FC236}">
                <a16:creationId xmlns:a16="http://schemas.microsoft.com/office/drawing/2014/main" xmlns="" id="{EB06ADE5-68C9-CAAD-4D74-5E0524F0DED3}"/>
              </a:ext>
            </a:extLst>
          </p:cNvPr>
          <p:cNvSpPr>
            <a:spLocks noGrp="1"/>
          </p:cNvSpPr>
          <p:nvPr>
            <p:ph type="subTitle" idx="1"/>
          </p:nvPr>
        </p:nvSpPr>
        <p:spPr>
          <a:xfrm>
            <a:off x="4866891" y="3421359"/>
            <a:ext cx="2462169" cy="685800"/>
          </a:xfrm>
        </p:spPr>
        <p:txBody>
          <a:bodyPr/>
          <a:lstStyle/>
          <a:p>
            <a:r>
              <a:rPr lang="it-IT" sz="3000" dirty="0" err="1"/>
              <a:t>Ein</a:t>
            </a:r>
            <a:r>
              <a:rPr lang="it-IT" dirty="0"/>
              <a:t> </a:t>
            </a:r>
            <a:r>
              <a:rPr lang="it-IT" sz="3000" dirty="0" err="1"/>
              <a:t>Dialog</a:t>
            </a:r>
            <a:endParaRPr lang="it-IT" sz="3000" dirty="0"/>
          </a:p>
        </p:txBody>
      </p:sp>
      <p:pic>
        <p:nvPicPr>
          <p:cNvPr id="1026" name="Picture 2" descr="Jahrgangskombinierte Klassen an Grundschulen | Betzold Blog">
            <a:extLst>
              <a:ext uri="{FF2B5EF4-FFF2-40B4-BE49-F238E27FC236}">
                <a16:creationId xmlns:a16="http://schemas.microsoft.com/office/drawing/2014/main" xmlns="" id="{0C0660C8-ECDB-4DE0-8259-BD3C3FA9CB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570" y="2077839"/>
            <a:ext cx="3453415" cy="19431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Sottotitolo 2">
            <a:extLst>
              <a:ext uri="{FF2B5EF4-FFF2-40B4-BE49-F238E27FC236}">
                <a16:creationId xmlns:a16="http://schemas.microsoft.com/office/drawing/2014/main" xmlns="" id="{C9B308CF-F429-4047-ABF0-3041F4AAE6DF}"/>
              </a:ext>
            </a:extLst>
          </p:cNvPr>
          <p:cNvSpPr txBox="1">
            <a:spLocks/>
          </p:cNvSpPr>
          <p:nvPr/>
        </p:nvSpPr>
        <p:spPr>
          <a:xfrm>
            <a:off x="4841668" y="1861188"/>
            <a:ext cx="3549243" cy="6858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t-IT" sz="3000" dirty="0" err="1"/>
              <a:t>Präsentation</a:t>
            </a:r>
            <a:endParaRPr lang="it-IT" sz="3000" dirty="0"/>
          </a:p>
        </p:txBody>
      </p:sp>
      <p:sp>
        <p:nvSpPr>
          <p:cNvPr id="7" name="Sottotitolo 2">
            <a:extLst>
              <a:ext uri="{FF2B5EF4-FFF2-40B4-BE49-F238E27FC236}">
                <a16:creationId xmlns:a16="http://schemas.microsoft.com/office/drawing/2014/main" xmlns="" id="{430653DB-2A38-4F87-A5E0-E7D775D1BC1C}"/>
              </a:ext>
            </a:extLst>
          </p:cNvPr>
          <p:cNvSpPr txBox="1">
            <a:spLocks/>
          </p:cNvSpPr>
          <p:nvPr/>
        </p:nvSpPr>
        <p:spPr>
          <a:xfrm>
            <a:off x="990656" y="4163047"/>
            <a:ext cx="4655136" cy="33835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t-IT" sz="1500" dirty="0"/>
              <a:t>Eleonora Speziali – Scuola Media Mendrisio</a:t>
            </a:r>
          </a:p>
        </p:txBody>
      </p:sp>
      <p:pic>
        <p:nvPicPr>
          <p:cNvPr id="4" name="Picture 2" descr="Fünf Tipps für einen organisierten und entspannten Schulalltag | Cornelsen">
            <a:extLst>
              <a:ext uri="{FF2B5EF4-FFF2-40B4-BE49-F238E27FC236}">
                <a16:creationId xmlns:a16="http://schemas.microsoft.com/office/drawing/2014/main" xmlns="" id="{63806860-4B01-4CF2-9EFD-66839AE67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283" y="1629902"/>
            <a:ext cx="1791749" cy="895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326556"/>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4C24ACD-3CEB-57B5-1367-28C75256EE9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91B2F218-D087-6C6C-D9F5-35CFD5345EDC}"/>
              </a:ext>
            </a:extLst>
          </p:cNvPr>
          <p:cNvSpPr>
            <a:spLocks noGrp="1"/>
          </p:cNvSpPr>
          <p:nvPr>
            <p:ph type="title"/>
          </p:nvPr>
        </p:nvSpPr>
        <p:spPr>
          <a:xfrm>
            <a:off x="2958484" y="359894"/>
            <a:ext cx="9233516" cy="1215410"/>
          </a:xfrm>
        </p:spPr>
        <p:txBody>
          <a:bodyPr>
            <a:normAutofit/>
          </a:bodyPr>
          <a:lstStyle/>
          <a:p>
            <a:r>
              <a:rPr lang="it-IT" dirty="0"/>
              <a:t>Meine </a:t>
            </a:r>
            <a:r>
              <a:rPr lang="it-IT" dirty="0" err="1"/>
              <a:t>schule</a:t>
            </a:r>
            <a:r>
              <a:rPr lang="it-IT" dirty="0"/>
              <a:t> – </a:t>
            </a:r>
            <a:r>
              <a:rPr lang="it-IT" dirty="0" err="1"/>
              <a:t>ein</a:t>
            </a:r>
            <a:r>
              <a:rPr lang="it-IT" dirty="0"/>
              <a:t> </a:t>
            </a:r>
            <a:r>
              <a:rPr lang="it-IT" dirty="0" err="1"/>
              <a:t>monolog</a:t>
            </a:r>
            <a:r>
              <a:rPr lang="it-IT" dirty="0"/>
              <a:t/>
            </a:r>
            <a:br>
              <a:rPr lang="it-IT" dirty="0"/>
            </a:br>
            <a:r>
              <a:rPr lang="it-IT" sz="3000" dirty="0"/>
              <a:t>(</a:t>
            </a:r>
            <a:r>
              <a:rPr lang="it-IT" sz="3000" dirty="0" err="1"/>
              <a:t>Seite</a:t>
            </a:r>
            <a:r>
              <a:rPr lang="it-IT" sz="3000" dirty="0"/>
              <a:t> 2/3)</a:t>
            </a:r>
          </a:p>
        </p:txBody>
      </p:sp>
      <p:pic>
        <p:nvPicPr>
          <p:cNvPr id="4" name="Immagine 3">
            <a:extLst>
              <a:ext uri="{FF2B5EF4-FFF2-40B4-BE49-F238E27FC236}">
                <a16:creationId xmlns:a16="http://schemas.microsoft.com/office/drawing/2014/main" xmlns="" id="{52B74076-BDDA-B6B4-AFBC-783DEBFC9083}"/>
              </a:ext>
            </a:extLst>
          </p:cNvPr>
          <p:cNvPicPr>
            <a:picLocks noChangeAspect="1"/>
          </p:cNvPicPr>
          <p:nvPr/>
        </p:nvPicPr>
        <p:blipFill rotWithShape="1">
          <a:blip r:embed="rId3"/>
          <a:srcRect l="36742" t="22970" r="37160" b="7962"/>
          <a:stretch/>
        </p:blipFill>
        <p:spPr>
          <a:xfrm>
            <a:off x="4224788" y="1078128"/>
            <a:ext cx="3742424" cy="5571247"/>
          </a:xfrm>
          <a:prstGeom prst="rect">
            <a:avLst/>
          </a:prstGeom>
          <a:ln>
            <a:noFill/>
          </a:ln>
          <a:effectLst>
            <a:outerShdw blurRad="292100" dist="139700" dir="2700000" algn="tl" rotWithShape="0">
              <a:srgbClr val="333333">
                <a:alpha val="65000"/>
              </a:srgbClr>
            </a:outerShdw>
          </a:effectLst>
        </p:spPr>
      </p:pic>
      <p:sp>
        <p:nvSpPr>
          <p:cNvPr id="7" name="Freccia in giù 6">
            <a:extLst>
              <a:ext uri="{FF2B5EF4-FFF2-40B4-BE49-F238E27FC236}">
                <a16:creationId xmlns:a16="http://schemas.microsoft.com/office/drawing/2014/main" xmlns="" id="{A4D01DE2-786B-BF72-D6B3-91D47F89CDD4}"/>
              </a:ext>
            </a:extLst>
          </p:cNvPr>
          <p:cNvSpPr/>
          <p:nvPr/>
        </p:nvSpPr>
        <p:spPr>
          <a:xfrm rot="16200000">
            <a:off x="3805862" y="1074003"/>
            <a:ext cx="251427" cy="1027345"/>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Segnaposto contenuto 2">
            <a:extLst>
              <a:ext uri="{FF2B5EF4-FFF2-40B4-BE49-F238E27FC236}">
                <a16:creationId xmlns:a16="http://schemas.microsoft.com/office/drawing/2014/main" xmlns="" id="{157031DB-764E-99F2-7D37-A2E9B81AAA15}"/>
              </a:ext>
            </a:extLst>
          </p:cNvPr>
          <p:cNvSpPr txBox="1">
            <a:spLocks/>
          </p:cNvSpPr>
          <p:nvPr/>
        </p:nvSpPr>
        <p:spPr>
          <a:xfrm>
            <a:off x="655312" y="1344485"/>
            <a:ext cx="2710096" cy="97712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Sätze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lesen</a:t>
            </a:r>
            <a:r>
              <a:rPr lang="it-IT" sz="2000" dirty="0">
                <a:solidFill>
                  <a:srgbClr val="000000"/>
                </a:solidFill>
                <a:latin typeface="+mj-lt"/>
                <a:ea typeface="MS Mincho" panose="02020609040205080304" pitchFamily="49" charset="-128"/>
                <a:cs typeface="Times New Roman" panose="02020603050405020304" pitchFamily="18" charset="0"/>
              </a:rPr>
              <a:t>+</a:t>
            </a:r>
          </a:p>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Themen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Sätzen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zuordnen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grpSp>
        <p:nvGrpSpPr>
          <p:cNvPr id="10" name="Gruppo 9">
            <a:extLst>
              <a:ext uri="{FF2B5EF4-FFF2-40B4-BE49-F238E27FC236}">
                <a16:creationId xmlns:a16="http://schemas.microsoft.com/office/drawing/2014/main" xmlns="" id="{384A19DB-6847-C7FB-E1F1-1F290F0376AD}"/>
              </a:ext>
            </a:extLst>
          </p:cNvPr>
          <p:cNvGrpSpPr/>
          <p:nvPr/>
        </p:nvGrpSpPr>
        <p:grpSpPr>
          <a:xfrm>
            <a:off x="881540" y="3325864"/>
            <a:ext cx="4232403" cy="488561"/>
            <a:chOff x="881540" y="3325864"/>
            <a:chExt cx="4232403" cy="488561"/>
          </a:xfrm>
        </p:grpSpPr>
        <p:sp>
          <p:nvSpPr>
            <p:cNvPr id="6" name="Freccia in giù 5">
              <a:extLst>
                <a:ext uri="{FF2B5EF4-FFF2-40B4-BE49-F238E27FC236}">
                  <a16:creationId xmlns:a16="http://schemas.microsoft.com/office/drawing/2014/main" xmlns="" id="{8AFFB1CA-4427-5D84-9748-150AD091E122}"/>
                </a:ext>
              </a:extLst>
            </p:cNvPr>
            <p:cNvSpPr/>
            <p:nvPr/>
          </p:nvSpPr>
          <p:spPr>
            <a:xfrm rot="16200000">
              <a:off x="4110506" y="2731760"/>
              <a:ext cx="258340" cy="1748534"/>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egnaposto contenuto 2">
              <a:extLst>
                <a:ext uri="{FF2B5EF4-FFF2-40B4-BE49-F238E27FC236}">
                  <a16:creationId xmlns:a16="http://schemas.microsoft.com/office/drawing/2014/main" xmlns="" id="{C174AFF8-23CE-55AC-0D4F-F2C3B50125CE}"/>
                </a:ext>
              </a:extLst>
            </p:cNvPr>
            <p:cNvSpPr txBox="1">
              <a:spLocks/>
            </p:cNvSpPr>
            <p:nvPr/>
          </p:nvSpPr>
          <p:spPr>
            <a:xfrm>
              <a:off x="881540" y="3325864"/>
              <a:ext cx="2710096" cy="4885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Sätze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zu</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ergänzen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grpSp>
      <p:sp>
        <p:nvSpPr>
          <p:cNvPr id="9" name="Segnaposto contenuto 2">
            <a:extLst>
              <a:ext uri="{FF2B5EF4-FFF2-40B4-BE49-F238E27FC236}">
                <a16:creationId xmlns:a16="http://schemas.microsoft.com/office/drawing/2014/main" xmlns="" id="{802BC22E-1530-2092-67D7-35A8EB4C2B8F}"/>
              </a:ext>
            </a:extLst>
          </p:cNvPr>
          <p:cNvSpPr>
            <a:spLocks noGrp="1"/>
          </p:cNvSpPr>
          <p:nvPr>
            <p:ph idx="1"/>
          </p:nvPr>
        </p:nvSpPr>
        <p:spPr>
          <a:xfrm>
            <a:off x="8308293" y="1575304"/>
            <a:ext cx="3883707" cy="5075043"/>
          </a:xfrm>
        </p:spPr>
        <p:txBody>
          <a:bodyPr>
            <a:normAutofit fontScale="85000" lnSpcReduction="10000"/>
          </a:bodyPr>
          <a:lstStyle/>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Heterogene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Vierergruppen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bilden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Arbeitszeit</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für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alle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Gruppen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ähnlich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Keine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zu</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lange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auswendig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zu</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lernende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Teile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 die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schwächeren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Schüler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wählen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die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kürzesten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und     </a:t>
            </a:r>
          </a:p>
          <a:p>
            <a:pPr marL="0" indent="0">
              <a:lnSpc>
                <a:spcPct val="150000"/>
              </a:lnSpc>
              <a:spcBef>
                <a:spcPts val="0"/>
              </a:spcBef>
              <a:buNone/>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einfachsten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Teile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marL="0" indent="0">
              <a:lnSpc>
                <a:spcPct val="150000"/>
              </a:lnSpc>
              <a:spcBef>
                <a:spcPts val="0"/>
              </a:spcBef>
              <a:buNone/>
            </a:pP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38102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1000"/>
                                        <p:tgtEl>
                                          <p:spTgt spid="9">
                                            <p:txEl>
                                              <p:pRg st="0" end="0"/>
                                            </p:txEl>
                                          </p:spTgt>
                                        </p:tgtEl>
                                      </p:cBhvr>
                                    </p:animEffect>
                                    <p:anim calcmode="lin" valueType="num">
                                      <p:cBhvr>
                                        <p:cTn id="27"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fade">
                                      <p:cBhvr>
                                        <p:cTn id="33" dur="1000"/>
                                        <p:tgtEl>
                                          <p:spTgt spid="9">
                                            <p:txEl>
                                              <p:pRg st="1" end="1"/>
                                            </p:txEl>
                                          </p:spTgt>
                                        </p:tgtEl>
                                      </p:cBhvr>
                                    </p:animEffect>
                                    <p:anim calcmode="lin" valueType="num">
                                      <p:cBhvr>
                                        <p:cTn id="3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1" end="1"/>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xEl>
                                              <p:pRg st="2" end="2"/>
                                            </p:txEl>
                                          </p:spTgt>
                                        </p:tgtEl>
                                        <p:attrNameLst>
                                          <p:attrName>style.visibility</p:attrName>
                                        </p:attrNameLst>
                                      </p:cBhvr>
                                      <p:to>
                                        <p:strVal val="visible"/>
                                      </p:to>
                                    </p:set>
                                    <p:animEffect transition="in" filter="fade">
                                      <p:cBhvr>
                                        <p:cTn id="38" dur="1000"/>
                                        <p:tgtEl>
                                          <p:spTgt spid="9">
                                            <p:txEl>
                                              <p:pRg st="2" end="2"/>
                                            </p:txEl>
                                          </p:spTgt>
                                        </p:tgtEl>
                                      </p:cBhvr>
                                    </p:animEffect>
                                    <p:anim calcmode="lin" valueType="num">
                                      <p:cBhvr>
                                        <p:cTn id="39"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
                                            <p:txEl>
                                              <p:pRg st="3" end="3"/>
                                            </p:txEl>
                                          </p:spTgt>
                                        </p:tgtEl>
                                        <p:attrNameLst>
                                          <p:attrName>style.visibility</p:attrName>
                                        </p:attrNameLst>
                                      </p:cBhvr>
                                      <p:to>
                                        <p:strVal val="visible"/>
                                      </p:to>
                                    </p:set>
                                    <p:animEffect transition="in" filter="fade">
                                      <p:cBhvr>
                                        <p:cTn id="45" dur="1000"/>
                                        <p:tgtEl>
                                          <p:spTgt spid="9">
                                            <p:txEl>
                                              <p:pRg st="3" end="3"/>
                                            </p:txEl>
                                          </p:spTgt>
                                        </p:tgtEl>
                                      </p:cBhvr>
                                    </p:animEffect>
                                    <p:anim calcmode="lin" valueType="num">
                                      <p:cBhvr>
                                        <p:cTn id="46"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9">
                                            <p:txEl>
                                              <p:pRg st="3" end="3"/>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9">
                                            <p:txEl>
                                              <p:pRg st="4" end="4"/>
                                            </p:txEl>
                                          </p:spTgt>
                                        </p:tgtEl>
                                        <p:attrNameLst>
                                          <p:attrName>style.visibility</p:attrName>
                                        </p:attrNameLst>
                                      </p:cBhvr>
                                      <p:to>
                                        <p:strVal val="visible"/>
                                      </p:to>
                                    </p:set>
                                    <p:animEffect transition="in" filter="fade">
                                      <p:cBhvr>
                                        <p:cTn id="50" dur="1000"/>
                                        <p:tgtEl>
                                          <p:spTgt spid="9">
                                            <p:txEl>
                                              <p:pRg st="4" end="4"/>
                                            </p:txEl>
                                          </p:spTgt>
                                        </p:tgtEl>
                                      </p:cBhvr>
                                    </p:animEffect>
                                    <p:anim calcmode="lin" valueType="num">
                                      <p:cBhvr>
                                        <p:cTn id="51"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9">
                                            <p:txEl>
                                              <p:pRg st="4" end="4"/>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9">
                                            <p:txEl>
                                              <p:pRg st="5" end="5"/>
                                            </p:txEl>
                                          </p:spTgt>
                                        </p:tgtEl>
                                        <p:attrNameLst>
                                          <p:attrName>style.visibility</p:attrName>
                                        </p:attrNameLst>
                                      </p:cBhvr>
                                      <p:to>
                                        <p:strVal val="visible"/>
                                      </p:to>
                                    </p:set>
                                    <p:animEffect transition="in" filter="fade">
                                      <p:cBhvr>
                                        <p:cTn id="55" dur="1000"/>
                                        <p:tgtEl>
                                          <p:spTgt spid="9">
                                            <p:txEl>
                                              <p:pRg st="5" end="5"/>
                                            </p:txEl>
                                          </p:spTgt>
                                        </p:tgtEl>
                                      </p:cBhvr>
                                    </p:animEffect>
                                    <p:anim calcmode="lin" valueType="num">
                                      <p:cBhvr>
                                        <p:cTn id="56"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57"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xEl>
                                              <p:pRg st="6" end="6"/>
                                            </p:txEl>
                                          </p:spTgt>
                                        </p:tgtEl>
                                        <p:attrNameLst>
                                          <p:attrName>style.visibility</p:attrName>
                                        </p:attrNameLst>
                                      </p:cBhvr>
                                      <p:to>
                                        <p:strVal val="visible"/>
                                      </p:to>
                                    </p:set>
                                    <p:animEffect transition="in" filter="fade">
                                      <p:cBhvr>
                                        <p:cTn id="62" dur="1000"/>
                                        <p:tgtEl>
                                          <p:spTgt spid="9">
                                            <p:txEl>
                                              <p:pRg st="6" end="6"/>
                                            </p:txEl>
                                          </p:spTgt>
                                        </p:tgtEl>
                                      </p:cBhvr>
                                    </p:animEffect>
                                    <p:anim calcmode="lin" valueType="num">
                                      <p:cBhvr>
                                        <p:cTn id="63"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64" dur="1000" fill="hold"/>
                                        <p:tgtEl>
                                          <p:spTgt spid="9">
                                            <p:txEl>
                                              <p:pRg st="6" end="6"/>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
                                            <p:txEl>
                                              <p:pRg st="7" end="7"/>
                                            </p:txEl>
                                          </p:spTgt>
                                        </p:tgtEl>
                                        <p:attrNameLst>
                                          <p:attrName>style.visibility</p:attrName>
                                        </p:attrNameLst>
                                      </p:cBhvr>
                                      <p:to>
                                        <p:strVal val="visible"/>
                                      </p:to>
                                    </p:set>
                                    <p:animEffect transition="in" filter="fade">
                                      <p:cBhvr>
                                        <p:cTn id="67" dur="1000"/>
                                        <p:tgtEl>
                                          <p:spTgt spid="9">
                                            <p:txEl>
                                              <p:pRg st="7" end="7"/>
                                            </p:txEl>
                                          </p:spTgt>
                                        </p:tgtEl>
                                      </p:cBhvr>
                                    </p:animEffect>
                                    <p:anim calcmode="lin" valueType="num">
                                      <p:cBhvr>
                                        <p:cTn id="68"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69" dur="1000" fill="hold"/>
                                        <p:tgtEl>
                                          <p:spTgt spid="9">
                                            <p:txEl>
                                              <p:pRg st="7" end="7"/>
                                            </p:txEl>
                                          </p:spTgt>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9">
                                            <p:txEl>
                                              <p:pRg st="8" end="8"/>
                                            </p:txEl>
                                          </p:spTgt>
                                        </p:tgtEl>
                                        <p:attrNameLst>
                                          <p:attrName>style.visibility</p:attrName>
                                        </p:attrNameLst>
                                      </p:cBhvr>
                                      <p:to>
                                        <p:strVal val="visible"/>
                                      </p:to>
                                    </p:set>
                                    <p:animEffect transition="in" filter="fade">
                                      <p:cBhvr>
                                        <p:cTn id="72" dur="1000"/>
                                        <p:tgtEl>
                                          <p:spTgt spid="9">
                                            <p:txEl>
                                              <p:pRg st="8" end="8"/>
                                            </p:txEl>
                                          </p:spTgt>
                                        </p:tgtEl>
                                      </p:cBhvr>
                                    </p:animEffect>
                                    <p:anim calcmode="lin" valueType="num">
                                      <p:cBhvr>
                                        <p:cTn id="73"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74" dur="1000" fill="hold"/>
                                        <p:tgtEl>
                                          <p:spTgt spid="9">
                                            <p:txEl>
                                              <p:pRg st="8" end="8"/>
                                            </p:txEl>
                                          </p:spTgt>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9">
                                            <p:txEl>
                                              <p:pRg st="9" end="9"/>
                                            </p:txEl>
                                          </p:spTgt>
                                        </p:tgtEl>
                                        <p:attrNameLst>
                                          <p:attrName>style.visibility</p:attrName>
                                        </p:attrNameLst>
                                      </p:cBhvr>
                                      <p:to>
                                        <p:strVal val="visible"/>
                                      </p:to>
                                    </p:set>
                                    <p:animEffect transition="in" filter="fade">
                                      <p:cBhvr>
                                        <p:cTn id="77" dur="1000"/>
                                        <p:tgtEl>
                                          <p:spTgt spid="9">
                                            <p:txEl>
                                              <p:pRg st="9" end="9"/>
                                            </p:txEl>
                                          </p:spTgt>
                                        </p:tgtEl>
                                      </p:cBhvr>
                                    </p:animEffect>
                                    <p:anim calcmode="lin" valueType="num">
                                      <p:cBhvr>
                                        <p:cTn id="78" dur="1000" fill="hold"/>
                                        <p:tgtEl>
                                          <p:spTgt spid="9">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9">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A7068ED-E17C-6521-2E1F-A96D03DE09E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D74EDB6B-D28D-3587-09C0-239DDD858F9A}"/>
              </a:ext>
            </a:extLst>
          </p:cNvPr>
          <p:cNvSpPr>
            <a:spLocks noGrp="1"/>
          </p:cNvSpPr>
          <p:nvPr>
            <p:ph type="title"/>
          </p:nvPr>
        </p:nvSpPr>
        <p:spPr>
          <a:xfrm>
            <a:off x="2958484" y="359894"/>
            <a:ext cx="9233516" cy="1215410"/>
          </a:xfrm>
        </p:spPr>
        <p:txBody>
          <a:bodyPr>
            <a:normAutofit/>
          </a:bodyPr>
          <a:lstStyle/>
          <a:p>
            <a:r>
              <a:rPr lang="it-IT" dirty="0"/>
              <a:t>Meine </a:t>
            </a:r>
            <a:r>
              <a:rPr lang="it-IT" dirty="0" err="1"/>
              <a:t>schule</a:t>
            </a:r>
            <a:r>
              <a:rPr lang="it-IT" dirty="0"/>
              <a:t> – </a:t>
            </a:r>
            <a:r>
              <a:rPr lang="it-IT" dirty="0" err="1"/>
              <a:t>ein</a:t>
            </a:r>
            <a:r>
              <a:rPr lang="it-IT" dirty="0"/>
              <a:t> </a:t>
            </a:r>
            <a:r>
              <a:rPr lang="it-IT" dirty="0" err="1"/>
              <a:t>monolog</a:t>
            </a:r>
            <a:r>
              <a:rPr lang="it-IT" dirty="0"/>
              <a:t/>
            </a:r>
            <a:br>
              <a:rPr lang="it-IT" dirty="0"/>
            </a:br>
            <a:r>
              <a:rPr lang="it-IT" sz="3000" dirty="0"/>
              <a:t>(</a:t>
            </a:r>
            <a:r>
              <a:rPr lang="it-IT" sz="3000" dirty="0" err="1"/>
              <a:t>Seite</a:t>
            </a:r>
            <a:r>
              <a:rPr lang="it-IT" sz="3000" dirty="0"/>
              <a:t> 3/3)</a:t>
            </a:r>
          </a:p>
        </p:txBody>
      </p:sp>
      <p:pic>
        <p:nvPicPr>
          <p:cNvPr id="5" name="Immagine 4">
            <a:extLst>
              <a:ext uri="{FF2B5EF4-FFF2-40B4-BE49-F238E27FC236}">
                <a16:creationId xmlns:a16="http://schemas.microsoft.com/office/drawing/2014/main" xmlns="" id="{CBFE3546-58EA-C3FF-2409-C7615372FE5C}"/>
              </a:ext>
            </a:extLst>
          </p:cNvPr>
          <p:cNvPicPr>
            <a:picLocks noChangeAspect="1"/>
          </p:cNvPicPr>
          <p:nvPr/>
        </p:nvPicPr>
        <p:blipFill rotWithShape="1">
          <a:blip r:embed="rId3"/>
          <a:srcRect l="65316" t="22970" r="9053" b="10550"/>
          <a:stretch/>
        </p:blipFill>
        <p:spPr>
          <a:xfrm>
            <a:off x="3808521" y="1083075"/>
            <a:ext cx="3865668" cy="5639859"/>
          </a:xfrm>
          <a:prstGeom prst="rect">
            <a:avLst/>
          </a:prstGeom>
          <a:ln>
            <a:noFill/>
          </a:ln>
          <a:effectLst>
            <a:outerShdw blurRad="292100" dist="139700" dir="2700000" algn="tl" rotWithShape="0">
              <a:srgbClr val="333333">
                <a:alpha val="65000"/>
              </a:srgbClr>
            </a:outerShdw>
          </a:effectLst>
        </p:spPr>
      </p:pic>
      <p:sp>
        <p:nvSpPr>
          <p:cNvPr id="3" name="Freccia in giù 2">
            <a:extLst>
              <a:ext uri="{FF2B5EF4-FFF2-40B4-BE49-F238E27FC236}">
                <a16:creationId xmlns:a16="http://schemas.microsoft.com/office/drawing/2014/main" xmlns="" id="{5C4CC499-DA43-D3EF-AA48-CD0603A66DC9}"/>
              </a:ext>
            </a:extLst>
          </p:cNvPr>
          <p:cNvSpPr/>
          <p:nvPr/>
        </p:nvSpPr>
        <p:spPr>
          <a:xfrm rot="16200000">
            <a:off x="3389416" y="1626400"/>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in giù 3">
            <a:extLst>
              <a:ext uri="{FF2B5EF4-FFF2-40B4-BE49-F238E27FC236}">
                <a16:creationId xmlns:a16="http://schemas.microsoft.com/office/drawing/2014/main" xmlns="" id="{09666809-F965-E89E-7D63-5C03026C6BAE}"/>
              </a:ext>
            </a:extLst>
          </p:cNvPr>
          <p:cNvSpPr/>
          <p:nvPr/>
        </p:nvSpPr>
        <p:spPr>
          <a:xfrm rot="16200000">
            <a:off x="3262926" y="4237915"/>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in giù 8">
            <a:extLst>
              <a:ext uri="{FF2B5EF4-FFF2-40B4-BE49-F238E27FC236}">
                <a16:creationId xmlns:a16="http://schemas.microsoft.com/office/drawing/2014/main" xmlns="" id="{36CE6A82-C0D7-36C7-BC26-F77912C4D1F9}"/>
              </a:ext>
            </a:extLst>
          </p:cNvPr>
          <p:cNvSpPr/>
          <p:nvPr/>
        </p:nvSpPr>
        <p:spPr>
          <a:xfrm rot="16200000">
            <a:off x="3261462" y="5786589"/>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in giù 9">
            <a:extLst>
              <a:ext uri="{FF2B5EF4-FFF2-40B4-BE49-F238E27FC236}">
                <a16:creationId xmlns:a16="http://schemas.microsoft.com/office/drawing/2014/main" xmlns="" id="{37BF640B-824A-BD85-CE02-48ADB356B119}"/>
              </a:ext>
            </a:extLst>
          </p:cNvPr>
          <p:cNvSpPr/>
          <p:nvPr/>
        </p:nvSpPr>
        <p:spPr>
          <a:xfrm rot="16200000">
            <a:off x="3217251" y="5010247"/>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egnaposto contenuto 2">
            <a:extLst>
              <a:ext uri="{FF2B5EF4-FFF2-40B4-BE49-F238E27FC236}">
                <a16:creationId xmlns:a16="http://schemas.microsoft.com/office/drawing/2014/main" xmlns="" id="{5C0A9CC9-F805-B86B-4090-6B5E5C253280}"/>
              </a:ext>
            </a:extLst>
          </p:cNvPr>
          <p:cNvSpPr txBox="1">
            <a:spLocks/>
          </p:cNvSpPr>
          <p:nvPr/>
        </p:nvSpPr>
        <p:spPr>
          <a:xfrm>
            <a:off x="121898" y="1500327"/>
            <a:ext cx="2836586" cy="12154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None/>
            </a:pPr>
            <a:r>
              <a:rPr lang="it-IT" sz="2000" dirty="0" err="1">
                <a:solidFill>
                  <a:srgbClr val="000000"/>
                </a:solidFill>
                <a:latin typeface="+mj-lt"/>
                <a:ea typeface="MS Mincho" panose="02020609040205080304" pitchFamily="49" charset="-128"/>
                <a:cs typeface="Times New Roman" panose="02020603050405020304" pitchFamily="18" charset="0"/>
              </a:rPr>
              <a:t>Den</a:t>
            </a:r>
            <a:r>
              <a:rPr lang="it-IT" sz="2000" dirty="0">
                <a:solidFill>
                  <a:srgbClr val="000000"/>
                </a:solidFill>
                <a:latin typeface="+mj-lt"/>
                <a:ea typeface="MS Mincho" panose="02020609040205080304" pitchFamily="49" charset="-128"/>
                <a:cs typeface="Times New Roman" panose="02020603050405020304" pitchFamily="18" charset="0"/>
              </a:rPr>
              <a:t> Text </a:t>
            </a:r>
            <a:r>
              <a:rPr lang="it-IT" sz="2000" dirty="0" err="1">
                <a:solidFill>
                  <a:srgbClr val="000000"/>
                </a:solidFill>
                <a:latin typeface="+mj-lt"/>
                <a:ea typeface="MS Mincho" panose="02020609040205080304" pitchFamily="49" charset="-128"/>
                <a:cs typeface="Times New Roman" panose="02020603050405020304" pitchFamily="18" charset="0"/>
              </a:rPr>
              <a:t>schreiben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korrigieren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lassen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auswendig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lernen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3" name="Segnaposto contenuto 2">
            <a:extLst>
              <a:ext uri="{FF2B5EF4-FFF2-40B4-BE49-F238E27FC236}">
                <a16:creationId xmlns:a16="http://schemas.microsoft.com/office/drawing/2014/main" xmlns="" id="{8490D228-B061-B37C-8DC4-C68E3FE46FA5}"/>
              </a:ext>
            </a:extLst>
          </p:cNvPr>
          <p:cNvSpPr txBox="1">
            <a:spLocks/>
          </p:cNvSpPr>
          <p:nvPr/>
        </p:nvSpPr>
        <p:spPr>
          <a:xfrm>
            <a:off x="60949" y="4533214"/>
            <a:ext cx="2710096" cy="502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Was</a:t>
            </a:r>
            <a:r>
              <a:rPr lang="it-IT" sz="2000" dirty="0">
                <a:solidFill>
                  <a:srgbClr val="000000"/>
                </a:solidFill>
                <a:latin typeface="+mj-lt"/>
                <a:ea typeface="MS Mincho" panose="02020609040205080304" pitchFamily="49" charset="-128"/>
                <a:cs typeface="Times New Roman" panose="02020603050405020304" pitchFamily="18" charset="0"/>
              </a:rPr>
              <a:t> war </a:t>
            </a:r>
            <a:r>
              <a:rPr lang="it-IT" sz="2000" dirty="0" err="1">
                <a:solidFill>
                  <a:srgbClr val="000000"/>
                </a:solidFill>
                <a:latin typeface="+mj-lt"/>
                <a:ea typeface="MS Mincho" panose="02020609040205080304" pitchFamily="49" charset="-128"/>
                <a:cs typeface="Times New Roman" panose="02020603050405020304" pitchFamily="18" charset="0"/>
              </a:rPr>
              <a:t>einfach</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15" name="Segnaposto contenuto 2">
            <a:extLst>
              <a:ext uri="{FF2B5EF4-FFF2-40B4-BE49-F238E27FC236}">
                <a16:creationId xmlns:a16="http://schemas.microsoft.com/office/drawing/2014/main" xmlns="" id="{4BE5CA1B-01D9-30EE-1D4F-1ECCE67FE50C}"/>
              </a:ext>
            </a:extLst>
          </p:cNvPr>
          <p:cNvSpPr txBox="1">
            <a:spLocks/>
          </p:cNvSpPr>
          <p:nvPr/>
        </p:nvSpPr>
        <p:spPr>
          <a:xfrm>
            <a:off x="-265938" y="5274898"/>
            <a:ext cx="3052257" cy="502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Was</a:t>
            </a:r>
            <a:r>
              <a:rPr lang="it-IT" sz="2000" dirty="0">
                <a:solidFill>
                  <a:srgbClr val="000000"/>
                </a:solidFill>
                <a:latin typeface="+mj-lt"/>
                <a:ea typeface="MS Mincho" panose="02020609040205080304" pitchFamily="49" charset="-128"/>
                <a:cs typeface="Times New Roman" panose="02020603050405020304" pitchFamily="18" charset="0"/>
              </a:rPr>
              <a:t> war </a:t>
            </a:r>
            <a:r>
              <a:rPr lang="it-IT" sz="2000" dirty="0" err="1">
                <a:solidFill>
                  <a:srgbClr val="000000"/>
                </a:solidFill>
                <a:latin typeface="+mj-lt"/>
                <a:ea typeface="MS Mincho" panose="02020609040205080304" pitchFamily="49" charset="-128"/>
                <a:cs typeface="Times New Roman" panose="02020603050405020304" pitchFamily="18" charset="0"/>
              </a:rPr>
              <a:t>schwierig</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16" name="Segnaposto contenuto 2">
            <a:extLst>
              <a:ext uri="{FF2B5EF4-FFF2-40B4-BE49-F238E27FC236}">
                <a16:creationId xmlns:a16="http://schemas.microsoft.com/office/drawing/2014/main" xmlns="" id="{FBC9BDE9-3028-0B9A-0020-D594E92C443D}"/>
              </a:ext>
            </a:extLst>
          </p:cNvPr>
          <p:cNvSpPr txBox="1">
            <a:spLocks/>
          </p:cNvSpPr>
          <p:nvPr/>
        </p:nvSpPr>
        <p:spPr>
          <a:xfrm>
            <a:off x="-170953" y="5763235"/>
            <a:ext cx="2958484" cy="1022354"/>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None/>
            </a:pPr>
            <a:r>
              <a:rPr lang="de-CH" dirty="0"/>
              <a:t>Strategien zur Überwindung von Schwierigkeiten </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6" name="Segnaposto contenuto 2">
            <a:extLst>
              <a:ext uri="{FF2B5EF4-FFF2-40B4-BE49-F238E27FC236}">
                <a16:creationId xmlns:a16="http://schemas.microsoft.com/office/drawing/2014/main" xmlns="" id="{DDDF60C7-CE46-88CF-8660-311342784D3B}"/>
              </a:ext>
            </a:extLst>
          </p:cNvPr>
          <p:cNvSpPr txBox="1">
            <a:spLocks/>
          </p:cNvSpPr>
          <p:nvPr/>
        </p:nvSpPr>
        <p:spPr>
          <a:xfrm>
            <a:off x="8111047" y="4101844"/>
            <a:ext cx="3865668" cy="217256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Ø"/>
            </a:pP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Sus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arbeiten</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an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der</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Flüssigkeit</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automatisieren</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feste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Strukturen</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nützlich</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in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anderen</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3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Zusammenhängen</a:t>
            </a:r>
            <a:r>
              <a:rPr lang="it-IT" sz="23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p:txBody>
      </p:sp>
      <p:sp>
        <p:nvSpPr>
          <p:cNvPr id="7" name="Freccia in giù 6">
            <a:extLst>
              <a:ext uri="{FF2B5EF4-FFF2-40B4-BE49-F238E27FC236}">
                <a16:creationId xmlns:a16="http://schemas.microsoft.com/office/drawing/2014/main" xmlns="" id="{C346990A-0050-B71A-96D9-D706C6689FF9}"/>
              </a:ext>
            </a:extLst>
          </p:cNvPr>
          <p:cNvSpPr/>
          <p:nvPr/>
        </p:nvSpPr>
        <p:spPr>
          <a:xfrm>
            <a:off x="1674929" y="2730741"/>
            <a:ext cx="248949" cy="406345"/>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egnaposto contenuto 2">
            <a:extLst>
              <a:ext uri="{FF2B5EF4-FFF2-40B4-BE49-F238E27FC236}">
                <a16:creationId xmlns:a16="http://schemas.microsoft.com/office/drawing/2014/main" xmlns="" id="{03DCCD9C-83F2-12DC-E639-F565152157C4}"/>
              </a:ext>
            </a:extLst>
          </p:cNvPr>
          <p:cNvSpPr txBox="1">
            <a:spLocks/>
          </p:cNvSpPr>
          <p:nvPr/>
        </p:nvSpPr>
        <p:spPr>
          <a:xfrm>
            <a:off x="319881" y="3217989"/>
            <a:ext cx="2836586" cy="8383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SuS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sprechen</a:t>
            </a:r>
            <a:r>
              <a:rPr lang="it-IT" sz="2000" dirty="0">
                <a:solidFill>
                  <a:srgbClr val="000000"/>
                </a:solidFill>
                <a:latin typeface="+mj-lt"/>
                <a:ea typeface="MS Mincho" panose="02020609040205080304" pitchFamily="49" charset="-128"/>
                <a:cs typeface="Times New Roman" panose="02020603050405020304" pitchFamily="18" charset="0"/>
              </a:rPr>
              <a:t> lange und </a:t>
            </a:r>
            <a:r>
              <a:rPr lang="it-IT" sz="2000" dirty="0" err="1">
                <a:solidFill>
                  <a:srgbClr val="000000"/>
                </a:solidFill>
                <a:latin typeface="+mj-lt"/>
                <a:ea typeface="MS Mincho" panose="02020609040205080304" pitchFamily="49" charset="-128"/>
                <a:cs typeface="Times New Roman" panose="02020603050405020304" pitchFamily="18" charset="0"/>
              </a:rPr>
              <a:t>konzentriert</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8" name="CasellaDiTesto 17">
            <a:extLst>
              <a:ext uri="{FF2B5EF4-FFF2-40B4-BE49-F238E27FC236}">
                <a16:creationId xmlns:a16="http://schemas.microsoft.com/office/drawing/2014/main" xmlns="" id="{B075ECB5-C8B3-DC6E-30EE-3051D7DB2008}"/>
              </a:ext>
            </a:extLst>
          </p:cNvPr>
          <p:cNvSpPr txBox="1"/>
          <p:nvPr/>
        </p:nvSpPr>
        <p:spPr>
          <a:xfrm>
            <a:off x="8111047" y="2071626"/>
            <a:ext cx="3865668" cy="1384995"/>
          </a:xfrm>
          <a:prstGeom prst="rect">
            <a:avLst/>
          </a:prstGeom>
          <a:noFill/>
        </p:spPr>
        <p:txBody>
          <a:bodyPr wrap="square">
            <a:spAutoFit/>
          </a:bodyPr>
          <a:lstStyle/>
          <a:p>
            <a:pPr marL="285750" indent="-285750">
              <a:buFont typeface="Wingdings" panose="05000000000000000000" pitchFamily="2" charset="2"/>
              <a:buChar char="Ø"/>
            </a:pP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Generalprobe</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vor</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der</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Aufnahme</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Sich</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gegenseitig</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p>
          <a:p>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zuhören</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und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Tipps</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1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geben</a:t>
            </a:r>
            <a:r>
              <a:rPr lang="it-IT" sz="21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p:txBody>
      </p:sp>
    </p:spTree>
    <p:extLst>
      <p:ext uri="{BB962C8B-B14F-4D97-AF65-F5344CB8AC3E}">
        <p14:creationId xmlns:p14="http://schemas.microsoft.com/office/powerpoint/2010/main" val="134133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1000"/>
                                        <p:tgtEl>
                                          <p:spTgt spid="6"/>
                                        </p:tgtEl>
                                      </p:cBhvr>
                                    </p:animEffect>
                                    <p:anim calcmode="lin" valueType="num">
                                      <p:cBhvr>
                                        <p:cTn id="75" dur="1000" fill="hold"/>
                                        <p:tgtEl>
                                          <p:spTgt spid="6"/>
                                        </p:tgtEl>
                                        <p:attrNameLst>
                                          <p:attrName>ppt_x</p:attrName>
                                        </p:attrNameLst>
                                      </p:cBhvr>
                                      <p:tavLst>
                                        <p:tav tm="0">
                                          <p:val>
                                            <p:strVal val="#ppt_x"/>
                                          </p:val>
                                        </p:tav>
                                        <p:tav tm="100000">
                                          <p:val>
                                            <p:strVal val="#ppt_x"/>
                                          </p:val>
                                        </p:tav>
                                      </p:tavLst>
                                    </p:anim>
                                    <p:anim calcmode="lin" valueType="num">
                                      <p:cBhvr>
                                        <p:cTn id="7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11" grpId="0"/>
      <p:bldP spid="13" grpId="0"/>
      <p:bldP spid="15" grpId="0"/>
      <p:bldP spid="16" grpId="0"/>
      <p:bldP spid="6" grpId="0"/>
      <p:bldP spid="7" grpId="0" animBg="1"/>
      <p:bldP spid="12"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E967C29-FB54-0903-3DE7-EE255F61B69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B6314337-BC2A-1305-6BCD-0027BEA838CB}"/>
              </a:ext>
            </a:extLst>
          </p:cNvPr>
          <p:cNvSpPr>
            <a:spLocks noGrp="1"/>
          </p:cNvSpPr>
          <p:nvPr>
            <p:ph type="title"/>
          </p:nvPr>
        </p:nvSpPr>
        <p:spPr>
          <a:xfrm>
            <a:off x="2068498" y="262239"/>
            <a:ext cx="9942990" cy="891857"/>
          </a:xfrm>
        </p:spPr>
        <p:txBody>
          <a:bodyPr>
            <a:normAutofit fontScale="90000"/>
          </a:bodyPr>
          <a:lstStyle/>
          <a:p>
            <a:r>
              <a:rPr lang="it-IT" dirty="0"/>
              <a:t>Meine </a:t>
            </a:r>
            <a:r>
              <a:rPr lang="it-IT" dirty="0" err="1"/>
              <a:t>schule</a:t>
            </a:r>
            <a:r>
              <a:rPr lang="it-IT" dirty="0"/>
              <a:t> – </a:t>
            </a:r>
            <a:r>
              <a:rPr lang="it-IT" dirty="0" err="1"/>
              <a:t>ein</a:t>
            </a:r>
            <a:r>
              <a:rPr lang="it-IT" dirty="0"/>
              <a:t> </a:t>
            </a:r>
            <a:r>
              <a:rPr lang="it-IT" dirty="0" err="1"/>
              <a:t>dialog</a:t>
            </a:r>
            <a:r>
              <a:rPr lang="it-IT" sz="3000" dirty="0"/>
              <a:t> </a:t>
            </a:r>
            <a:br>
              <a:rPr lang="it-IT" sz="3000" dirty="0"/>
            </a:br>
            <a:r>
              <a:rPr lang="it-IT" sz="3000" dirty="0"/>
              <a:t>(</a:t>
            </a:r>
            <a:r>
              <a:rPr lang="it-IT" sz="3000" dirty="0" err="1"/>
              <a:t>Seite</a:t>
            </a:r>
            <a:r>
              <a:rPr lang="it-IT" sz="3000" dirty="0"/>
              <a:t> 1/2)</a:t>
            </a:r>
          </a:p>
        </p:txBody>
      </p:sp>
      <p:pic>
        <p:nvPicPr>
          <p:cNvPr id="13" name="Immagine 12">
            <a:extLst>
              <a:ext uri="{FF2B5EF4-FFF2-40B4-BE49-F238E27FC236}">
                <a16:creationId xmlns:a16="http://schemas.microsoft.com/office/drawing/2014/main" xmlns="" id="{8B2FAB28-BC14-8070-4020-D4C63437EB5B}"/>
              </a:ext>
            </a:extLst>
          </p:cNvPr>
          <p:cNvPicPr>
            <a:picLocks noChangeAspect="1"/>
          </p:cNvPicPr>
          <p:nvPr/>
        </p:nvPicPr>
        <p:blipFill rotWithShape="1">
          <a:blip r:embed="rId3"/>
          <a:srcRect l="23155" t="22632" r="50576" b="8997"/>
          <a:stretch/>
        </p:blipFill>
        <p:spPr>
          <a:xfrm>
            <a:off x="3080107" y="925270"/>
            <a:ext cx="3959886" cy="5797497"/>
          </a:xfrm>
          <a:prstGeom prst="rect">
            <a:avLst/>
          </a:prstGeom>
          <a:ln>
            <a:noFill/>
          </a:ln>
          <a:effectLst>
            <a:outerShdw blurRad="292100" dist="139700" dir="2700000" algn="tl" rotWithShape="0">
              <a:srgbClr val="333333">
                <a:alpha val="65000"/>
              </a:srgbClr>
            </a:outerShdw>
          </a:effectLst>
        </p:spPr>
      </p:pic>
      <p:sp>
        <p:nvSpPr>
          <p:cNvPr id="7" name="Freccia in giù 6">
            <a:extLst>
              <a:ext uri="{FF2B5EF4-FFF2-40B4-BE49-F238E27FC236}">
                <a16:creationId xmlns:a16="http://schemas.microsoft.com/office/drawing/2014/main" xmlns="" id="{FB4DCE24-1619-BC41-7A4A-B78AAC4EF7D7}"/>
              </a:ext>
            </a:extLst>
          </p:cNvPr>
          <p:cNvSpPr/>
          <p:nvPr/>
        </p:nvSpPr>
        <p:spPr>
          <a:xfrm rot="14773898">
            <a:off x="2550758" y="202554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in giù 13">
            <a:extLst>
              <a:ext uri="{FF2B5EF4-FFF2-40B4-BE49-F238E27FC236}">
                <a16:creationId xmlns:a16="http://schemas.microsoft.com/office/drawing/2014/main" xmlns="" id="{39A256F8-EB27-C560-7189-190984E5F729}"/>
              </a:ext>
            </a:extLst>
          </p:cNvPr>
          <p:cNvSpPr/>
          <p:nvPr/>
        </p:nvSpPr>
        <p:spPr>
          <a:xfrm rot="5400000">
            <a:off x="7330008" y="2896701"/>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in giù 14">
            <a:extLst>
              <a:ext uri="{FF2B5EF4-FFF2-40B4-BE49-F238E27FC236}">
                <a16:creationId xmlns:a16="http://schemas.microsoft.com/office/drawing/2014/main" xmlns="" id="{C8895E7A-A1B8-891A-B7CE-3A3FADA1ACB2}"/>
              </a:ext>
            </a:extLst>
          </p:cNvPr>
          <p:cNvSpPr/>
          <p:nvPr/>
        </p:nvSpPr>
        <p:spPr>
          <a:xfrm rot="15352163">
            <a:off x="2778263" y="4474737"/>
            <a:ext cx="263193" cy="746345"/>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in giù 15">
            <a:extLst>
              <a:ext uri="{FF2B5EF4-FFF2-40B4-BE49-F238E27FC236}">
                <a16:creationId xmlns:a16="http://schemas.microsoft.com/office/drawing/2014/main" xmlns="" id="{2D1E20D7-2C7C-67E4-DE6C-C6B55EE848D9}"/>
              </a:ext>
            </a:extLst>
          </p:cNvPr>
          <p:cNvSpPr/>
          <p:nvPr/>
        </p:nvSpPr>
        <p:spPr>
          <a:xfrm rot="5400000">
            <a:off x="7189091" y="5947208"/>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in giù 16">
            <a:extLst>
              <a:ext uri="{FF2B5EF4-FFF2-40B4-BE49-F238E27FC236}">
                <a16:creationId xmlns:a16="http://schemas.microsoft.com/office/drawing/2014/main" xmlns="" id="{325C3DC8-91D9-82EC-CD36-33B7A9E5BF74}"/>
              </a:ext>
            </a:extLst>
          </p:cNvPr>
          <p:cNvSpPr/>
          <p:nvPr/>
        </p:nvSpPr>
        <p:spPr>
          <a:xfrm rot="4319745">
            <a:off x="6969075" y="1229029"/>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Freccia in giù 17">
            <a:extLst>
              <a:ext uri="{FF2B5EF4-FFF2-40B4-BE49-F238E27FC236}">
                <a16:creationId xmlns:a16="http://schemas.microsoft.com/office/drawing/2014/main" xmlns="" id="{4160D8B6-7CE1-C2AB-64C2-00F5859698E8}"/>
              </a:ext>
            </a:extLst>
          </p:cNvPr>
          <p:cNvSpPr/>
          <p:nvPr/>
        </p:nvSpPr>
        <p:spPr>
          <a:xfrm rot="16200000">
            <a:off x="2473953" y="1019039"/>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Segnaposto contenuto 2">
            <a:extLst>
              <a:ext uri="{FF2B5EF4-FFF2-40B4-BE49-F238E27FC236}">
                <a16:creationId xmlns:a16="http://schemas.microsoft.com/office/drawing/2014/main" xmlns="" id="{3C813B0F-7E0C-F83C-A46E-5470E64180D9}"/>
              </a:ext>
            </a:extLst>
          </p:cNvPr>
          <p:cNvSpPr>
            <a:spLocks noGrp="1"/>
          </p:cNvSpPr>
          <p:nvPr>
            <p:ph idx="1"/>
          </p:nvPr>
        </p:nvSpPr>
        <p:spPr>
          <a:xfrm>
            <a:off x="9481904" y="1296783"/>
            <a:ext cx="2710096" cy="4873197"/>
          </a:xfrm>
        </p:spPr>
        <p:txBody>
          <a:bodyPr>
            <a:normAutofit fontScale="62500" lnSpcReduction="20000"/>
          </a:bodyPr>
          <a:lstStyle/>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Sich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schrittweise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dem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Endziel</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nähern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Schwerpunkt</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Formulierung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von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Fragen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Arten und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mögliche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Varianten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von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Fragen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marL="0" indent="0">
              <a:lnSpc>
                <a:spcPct val="150000"/>
              </a:lnSpc>
              <a:spcBef>
                <a:spcPts val="0"/>
              </a:spcBef>
              <a:buNone/>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Ziel: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Vorwissen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anregen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 </a:t>
            </a: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Elastizität in der Formulierung von Fragen trainieren.</a:t>
            </a: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marL="0" indent="0">
              <a:lnSpc>
                <a:spcPct val="150000"/>
              </a:lnSpc>
              <a:spcBef>
                <a:spcPts val="0"/>
              </a:spcBef>
              <a:buNone/>
            </a:pP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20" name="Segnaposto contenuto 2">
            <a:extLst>
              <a:ext uri="{FF2B5EF4-FFF2-40B4-BE49-F238E27FC236}">
                <a16:creationId xmlns:a16="http://schemas.microsoft.com/office/drawing/2014/main" xmlns="" id="{7F174221-EBAF-5962-5145-6EDB66002E6E}"/>
              </a:ext>
            </a:extLst>
          </p:cNvPr>
          <p:cNvSpPr txBox="1">
            <a:spLocks/>
          </p:cNvSpPr>
          <p:nvPr/>
        </p:nvSpPr>
        <p:spPr>
          <a:xfrm>
            <a:off x="-656540" y="1326510"/>
            <a:ext cx="2710096" cy="97712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Merkmale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eines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Dialogs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stellen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21" name="Segnaposto contenuto 2">
            <a:extLst>
              <a:ext uri="{FF2B5EF4-FFF2-40B4-BE49-F238E27FC236}">
                <a16:creationId xmlns:a16="http://schemas.microsoft.com/office/drawing/2014/main" xmlns="" id="{E8BE0E69-4380-93C4-B933-79FF38FD3977}"/>
              </a:ext>
            </a:extLst>
          </p:cNvPr>
          <p:cNvSpPr txBox="1">
            <a:spLocks/>
          </p:cNvSpPr>
          <p:nvPr/>
        </p:nvSpPr>
        <p:spPr>
          <a:xfrm>
            <a:off x="7590229" y="869880"/>
            <a:ext cx="1408433" cy="71682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Arten von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 +</a:t>
            </a:r>
          </a:p>
        </p:txBody>
      </p:sp>
      <p:sp>
        <p:nvSpPr>
          <p:cNvPr id="22" name="Segnaposto contenuto 2">
            <a:extLst>
              <a:ext uri="{FF2B5EF4-FFF2-40B4-BE49-F238E27FC236}">
                <a16:creationId xmlns:a16="http://schemas.microsoft.com/office/drawing/2014/main" xmlns="" id="{59CA56C3-9D05-1BCB-09F4-0DB47D2C4DF2}"/>
              </a:ext>
            </a:extLst>
          </p:cNvPr>
          <p:cNvSpPr txBox="1">
            <a:spLocks/>
          </p:cNvSpPr>
          <p:nvPr/>
        </p:nvSpPr>
        <p:spPr>
          <a:xfrm>
            <a:off x="7590229" y="1534552"/>
            <a:ext cx="2167112" cy="110013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Beispiele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nennen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Struktur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23" name="Segnaposto contenuto 2">
            <a:extLst>
              <a:ext uri="{FF2B5EF4-FFF2-40B4-BE49-F238E27FC236}">
                <a16:creationId xmlns:a16="http://schemas.microsoft.com/office/drawing/2014/main" xmlns="" id="{39E35D2B-9F49-B1B9-EE66-6189FFCA923D}"/>
              </a:ext>
            </a:extLst>
          </p:cNvPr>
          <p:cNvSpPr txBox="1">
            <a:spLocks/>
          </p:cNvSpPr>
          <p:nvPr/>
        </p:nvSpPr>
        <p:spPr>
          <a:xfrm>
            <a:off x="7174830" y="3499895"/>
            <a:ext cx="2536953" cy="15667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Alle </a:t>
            </a:r>
            <a:r>
              <a:rPr lang="it-IT" sz="2000" dirty="0" err="1">
                <a:solidFill>
                  <a:srgbClr val="000000"/>
                </a:solidFill>
                <a:latin typeface="+mj-lt"/>
                <a:ea typeface="MS Mincho" panose="02020609040205080304" pitchFamily="49" charset="-128"/>
                <a:cs typeface="Times New Roman" panose="02020603050405020304" pitchFamily="18" charset="0"/>
              </a:rPr>
              <a:t>möglichen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Beispielen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formulieren</a:t>
            </a:r>
            <a:endParaRPr lang="it-IT" sz="2000" dirty="0">
              <a:solidFill>
                <a:srgbClr val="000000"/>
              </a:solidFill>
              <a:latin typeface="+mj-lt"/>
              <a:ea typeface="MS Mincho" panose="02020609040205080304" pitchFamily="49" charset="-128"/>
              <a:cs typeface="Times New Roman" panose="02020603050405020304" pitchFamily="18" charset="0"/>
            </a:endParaRPr>
          </a:p>
          <a:p>
            <a:pPr marL="0" indent="0">
              <a:lnSpc>
                <a:spcPct val="120000"/>
              </a:lnSpc>
              <a:spcBef>
                <a:spcPts val="0"/>
              </a:spcBef>
              <a:buFont typeface="Arial" panose="020B0604020202020204" pitchFamily="34" charset="0"/>
              <a:buNone/>
            </a:pP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24" name="Segnaposto contenuto 2">
            <a:extLst>
              <a:ext uri="{FF2B5EF4-FFF2-40B4-BE49-F238E27FC236}">
                <a16:creationId xmlns:a16="http://schemas.microsoft.com/office/drawing/2014/main" xmlns="" id="{1B20BBF2-0875-CF10-EADE-1253AB33F89A}"/>
              </a:ext>
            </a:extLst>
          </p:cNvPr>
          <p:cNvSpPr txBox="1">
            <a:spLocks/>
          </p:cNvSpPr>
          <p:nvPr/>
        </p:nvSpPr>
        <p:spPr>
          <a:xfrm>
            <a:off x="235023" y="4843498"/>
            <a:ext cx="2355777" cy="193830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Erstellung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Dialogs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Elemente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auswählen</a:t>
            </a:r>
            <a:r>
              <a:rPr lang="it-IT" sz="2000" dirty="0">
                <a:solidFill>
                  <a:srgbClr val="000000"/>
                </a:solidFill>
                <a:latin typeface="+mj-lt"/>
                <a:ea typeface="MS Mincho" panose="02020609040205080304" pitchFamily="49" charset="-128"/>
                <a:cs typeface="Times New Roman" panose="02020603050405020304" pitchFamily="18" charset="0"/>
              </a:rPr>
              <a:t> und </a:t>
            </a:r>
            <a:r>
              <a:rPr lang="it-IT" sz="2000" dirty="0" err="1">
                <a:solidFill>
                  <a:srgbClr val="000000"/>
                </a:solidFill>
                <a:latin typeface="+mj-lt"/>
                <a:ea typeface="MS Mincho" panose="02020609040205080304" pitchFamily="49" charset="-128"/>
                <a:cs typeface="Times New Roman" panose="02020603050405020304" pitchFamily="18" charset="0"/>
              </a:rPr>
              <a:t>Dialog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bilden</a:t>
            </a:r>
            <a:r>
              <a:rPr lang="it-IT" sz="2000" dirty="0">
                <a:solidFill>
                  <a:srgbClr val="000000"/>
                </a:solidFill>
                <a:latin typeface="+mj-lt"/>
                <a:ea typeface="MS Mincho" panose="02020609040205080304" pitchFamily="49" charset="-128"/>
                <a:cs typeface="Times New Roman" panose="02020603050405020304" pitchFamily="18" charset="0"/>
              </a:rPr>
              <a:t> (mind. 3 max, 6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25" name="Segnaposto contenuto 2">
            <a:extLst>
              <a:ext uri="{FF2B5EF4-FFF2-40B4-BE49-F238E27FC236}">
                <a16:creationId xmlns:a16="http://schemas.microsoft.com/office/drawing/2014/main" xmlns="" id="{E2679EFA-A556-8DDD-0E6D-5F15F2C62965}"/>
              </a:ext>
            </a:extLst>
          </p:cNvPr>
          <p:cNvSpPr txBox="1">
            <a:spLocks/>
          </p:cNvSpPr>
          <p:nvPr/>
        </p:nvSpPr>
        <p:spPr>
          <a:xfrm>
            <a:off x="7797347" y="5352399"/>
            <a:ext cx="2264646" cy="15056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None/>
            </a:pPr>
            <a:r>
              <a:rPr lang="it-IT" sz="1800" dirty="0" err="1">
                <a:solidFill>
                  <a:srgbClr val="000000"/>
                </a:solidFill>
                <a:latin typeface="+mj-lt"/>
                <a:ea typeface="MS Mincho" panose="02020609040205080304" pitchFamily="49" charset="-128"/>
                <a:cs typeface="Times New Roman" panose="02020603050405020304" pitchFamily="18" charset="0"/>
              </a:rPr>
              <a:t>Den</a:t>
            </a:r>
            <a:r>
              <a:rPr lang="it-IT" sz="1800" dirty="0">
                <a:solidFill>
                  <a:srgbClr val="000000"/>
                </a:solidFill>
                <a:latin typeface="+mj-lt"/>
                <a:ea typeface="MS Mincho" panose="02020609040205080304" pitchFamily="49" charset="-128"/>
                <a:cs typeface="Times New Roman" panose="02020603050405020304" pitchFamily="18" charset="0"/>
              </a:rPr>
              <a:t> </a:t>
            </a:r>
            <a:r>
              <a:rPr lang="it-IT" sz="1800" dirty="0" err="1">
                <a:solidFill>
                  <a:srgbClr val="000000"/>
                </a:solidFill>
                <a:latin typeface="+mj-lt"/>
                <a:ea typeface="MS Mincho" panose="02020609040205080304" pitchFamily="49" charset="-128"/>
                <a:cs typeface="Times New Roman" panose="02020603050405020304" pitchFamily="18" charset="0"/>
              </a:rPr>
              <a:t>Dialog</a:t>
            </a:r>
            <a:r>
              <a:rPr lang="it-IT" sz="1800" dirty="0">
                <a:solidFill>
                  <a:srgbClr val="000000"/>
                </a:solidFill>
                <a:latin typeface="+mj-lt"/>
                <a:ea typeface="MS Mincho" panose="02020609040205080304" pitchFamily="49" charset="-128"/>
                <a:cs typeface="Times New Roman" panose="02020603050405020304" pitchFamily="18" charset="0"/>
              </a:rPr>
              <a:t> </a:t>
            </a:r>
            <a:r>
              <a:rPr lang="it-IT" sz="1800" dirty="0" err="1">
                <a:solidFill>
                  <a:srgbClr val="000000"/>
                </a:solidFill>
                <a:latin typeface="+mj-lt"/>
                <a:ea typeface="MS Mincho" panose="02020609040205080304" pitchFamily="49" charset="-128"/>
                <a:cs typeface="Times New Roman" panose="02020603050405020304" pitchFamily="18" charset="0"/>
              </a:rPr>
              <a:t>überprüfen</a:t>
            </a:r>
            <a:r>
              <a:rPr lang="it-IT" sz="1800" dirty="0">
                <a:solidFill>
                  <a:srgbClr val="000000"/>
                </a:solidFill>
                <a:latin typeface="+mj-lt"/>
                <a:ea typeface="MS Mincho" panose="02020609040205080304" pitchFamily="49" charset="-128"/>
                <a:cs typeface="Times New Roman" panose="02020603050405020304" pitchFamily="18" charset="0"/>
              </a:rPr>
              <a:t> </a:t>
            </a:r>
            <a:r>
              <a:rPr lang="it-IT" sz="1800" dirty="0" err="1">
                <a:solidFill>
                  <a:srgbClr val="000000"/>
                </a:solidFill>
                <a:latin typeface="+mj-lt"/>
                <a:ea typeface="MS Mincho" panose="02020609040205080304" pitchFamily="49" charset="-128"/>
                <a:cs typeface="Times New Roman" panose="02020603050405020304" pitchFamily="18" charset="0"/>
              </a:rPr>
              <a:t>lassen</a:t>
            </a:r>
            <a:r>
              <a:rPr lang="it-IT" sz="1800" dirty="0">
                <a:solidFill>
                  <a:srgbClr val="000000"/>
                </a:solidFill>
                <a:latin typeface="+mj-lt"/>
                <a:ea typeface="MS Mincho" panose="02020609040205080304" pitchFamily="49" charset="-128"/>
                <a:cs typeface="Times New Roman" panose="02020603050405020304" pitchFamily="18" charset="0"/>
              </a:rPr>
              <a:t>+ </a:t>
            </a:r>
            <a:r>
              <a:rPr lang="it-IT" sz="1800" dirty="0" err="1">
                <a:solidFill>
                  <a:srgbClr val="000000"/>
                </a:solidFill>
                <a:latin typeface="+mj-lt"/>
                <a:ea typeface="MS Mincho" panose="02020609040205080304" pitchFamily="49" charset="-128"/>
                <a:cs typeface="Times New Roman" panose="02020603050405020304" pitchFamily="18" charset="0"/>
              </a:rPr>
              <a:t>realistisch</a:t>
            </a:r>
            <a:r>
              <a:rPr lang="it-IT" sz="1800" dirty="0">
                <a:solidFill>
                  <a:srgbClr val="000000"/>
                </a:solidFill>
                <a:latin typeface="+mj-lt"/>
                <a:ea typeface="MS Mincho" panose="02020609040205080304" pitchFamily="49" charset="-128"/>
                <a:cs typeface="Times New Roman" panose="02020603050405020304" pitchFamily="18" charset="0"/>
              </a:rPr>
              <a:t> </a:t>
            </a:r>
            <a:r>
              <a:rPr lang="it-IT" sz="1800" dirty="0" err="1">
                <a:solidFill>
                  <a:srgbClr val="000000"/>
                </a:solidFill>
                <a:latin typeface="+mj-lt"/>
                <a:ea typeface="MS Mincho" panose="02020609040205080304" pitchFamily="49" charset="-128"/>
                <a:cs typeface="Times New Roman" panose="02020603050405020304" pitchFamily="18" charset="0"/>
              </a:rPr>
              <a:t>gestalten</a:t>
            </a:r>
            <a:endParaRPr lang="it-IT" sz="1800" dirty="0">
              <a:solidFill>
                <a:srgbClr val="000000"/>
              </a:solidFill>
              <a:latin typeface="+mj-lt"/>
              <a:ea typeface="MS Mincho" panose="02020609040205080304" pitchFamily="49" charset="-128"/>
              <a:cs typeface="Times New Roman" panose="02020603050405020304" pitchFamily="18" charset="0"/>
            </a:endParaRPr>
          </a:p>
        </p:txBody>
      </p:sp>
      <p:sp>
        <p:nvSpPr>
          <p:cNvPr id="4" name="Segnaposto contenuto 2">
            <a:extLst>
              <a:ext uri="{FF2B5EF4-FFF2-40B4-BE49-F238E27FC236}">
                <a16:creationId xmlns:a16="http://schemas.microsoft.com/office/drawing/2014/main" xmlns="" id="{7A765238-34CB-6C1D-3598-29923E3E9A66}"/>
              </a:ext>
            </a:extLst>
          </p:cNvPr>
          <p:cNvSpPr txBox="1">
            <a:spLocks/>
          </p:cNvSpPr>
          <p:nvPr/>
        </p:nvSpPr>
        <p:spPr>
          <a:xfrm>
            <a:off x="533078" y="2609344"/>
            <a:ext cx="2134435" cy="14610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W-</a:t>
            </a:r>
            <a:r>
              <a:rPr lang="it-IT" sz="2000" dirty="0" err="1">
                <a:solidFill>
                  <a:srgbClr val="000000"/>
                </a:solidFill>
                <a:latin typeface="+mj-lt"/>
                <a:ea typeface="MS Mincho" panose="02020609040205080304" pitchFamily="49" charset="-128"/>
                <a:cs typeface="Times New Roman" panose="02020603050405020304" pitchFamily="18" charset="0"/>
              </a:rPr>
              <a:t>Wörter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auflisten</a:t>
            </a:r>
            <a:r>
              <a:rPr lang="it-IT" sz="2000" dirty="0">
                <a:solidFill>
                  <a:srgbClr val="000000"/>
                </a:solidFill>
                <a:latin typeface="+mj-lt"/>
                <a:ea typeface="MS Mincho" panose="02020609040205080304" pitchFamily="49" charset="-128"/>
                <a:cs typeface="Times New Roman" panose="02020603050405020304" pitchFamily="18" charset="0"/>
              </a:rPr>
              <a:t> + </a:t>
            </a:r>
            <a:r>
              <a:rPr lang="it-IT" sz="2000" dirty="0" err="1">
                <a:solidFill>
                  <a:srgbClr val="000000"/>
                </a:solidFill>
                <a:latin typeface="+mj-lt"/>
                <a:ea typeface="MS Mincho" panose="02020609040205080304" pitchFamily="49" charset="-128"/>
                <a:cs typeface="Times New Roman" panose="02020603050405020304" pitchFamily="18" charset="0"/>
              </a:rPr>
              <a:t>Bedeutungen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durchgehen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34887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xEl>
                                              <p:pRg st="2" end="2"/>
                                            </p:txEl>
                                          </p:spTgt>
                                        </p:tgtEl>
                                        <p:attrNameLst>
                                          <p:attrName>style.visibility</p:attrName>
                                        </p:attrNameLst>
                                      </p:cBhvr>
                                      <p:to>
                                        <p:strVal val="visible"/>
                                      </p:to>
                                    </p:set>
                                    <p:animEffect transition="in" filter="fade">
                                      <p:cBhvr>
                                        <p:cTn id="14" dur="1000"/>
                                        <p:tgtEl>
                                          <p:spTgt spid="19">
                                            <p:txEl>
                                              <p:pRg st="2" end="2"/>
                                            </p:txEl>
                                          </p:spTgt>
                                        </p:tgtEl>
                                      </p:cBhvr>
                                    </p:animEffect>
                                    <p:anim calcmode="lin" valueType="num">
                                      <p:cBhvr>
                                        <p:cTn id="15" dur="1000" fill="hold"/>
                                        <p:tgtEl>
                                          <p:spTgt spid="1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xEl>
                                              <p:pRg st="4" end="4"/>
                                            </p:txEl>
                                          </p:spTgt>
                                        </p:tgtEl>
                                        <p:attrNameLst>
                                          <p:attrName>style.visibility</p:attrName>
                                        </p:attrNameLst>
                                      </p:cBhvr>
                                      <p:to>
                                        <p:strVal val="visible"/>
                                      </p:to>
                                    </p:set>
                                    <p:animEffect transition="in" filter="fade">
                                      <p:cBhvr>
                                        <p:cTn id="21" dur="1000"/>
                                        <p:tgtEl>
                                          <p:spTgt spid="19">
                                            <p:txEl>
                                              <p:pRg st="4" end="4"/>
                                            </p:txEl>
                                          </p:spTgt>
                                        </p:tgtEl>
                                      </p:cBhvr>
                                    </p:animEffect>
                                    <p:anim calcmode="lin" valueType="num">
                                      <p:cBhvr>
                                        <p:cTn id="22" dur="1000" fill="hold"/>
                                        <p:tgtEl>
                                          <p:spTgt spid="1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xEl>
                                              <p:pRg st="6" end="6"/>
                                            </p:txEl>
                                          </p:spTgt>
                                        </p:tgtEl>
                                        <p:attrNameLst>
                                          <p:attrName>style.visibility</p:attrName>
                                        </p:attrNameLst>
                                      </p:cBhvr>
                                      <p:to>
                                        <p:strVal val="visible"/>
                                      </p:to>
                                    </p:set>
                                    <p:animEffect transition="in" filter="fade">
                                      <p:cBhvr>
                                        <p:cTn id="28" dur="1000"/>
                                        <p:tgtEl>
                                          <p:spTgt spid="19">
                                            <p:txEl>
                                              <p:pRg st="6" end="6"/>
                                            </p:txEl>
                                          </p:spTgt>
                                        </p:tgtEl>
                                      </p:cBhvr>
                                    </p:animEffect>
                                    <p:anim calcmode="lin" valueType="num">
                                      <p:cBhvr>
                                        <p:cTn id="29" dur="1000" fill="hold"/>
                                        <p:tgtEl>
                                          <p:spTgt spid="19">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1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1000"/>
                                        <p:tgtEl>
                                          <p:spTgt spid="4"/>
                                        </p:tgtEl>
                                      </p:cBhvr>
                                    </p:animEffect>
                                    <p:anim calcmode="lin" valueType="num">
                                      <p:cBhvr>
                                        <p:cTn id="65" dur="1000" fill="hold"/>
                                        <p:tgtEl>
                                          <p:spTgt spid="4"/>
                                        </p:tgtEl>
                                        <p:attrNameLst>
                                          <p:attrName>ppt_x</p:attrName>
                                        </p:attrNameLst>
                                      </p:cBhvr>
                                      <p:tavLst>
                                        <p:tav tm="0">
                                          <p:val>
                                            <p:strVal val="#ppt_x"/>
                                          </p:val>
                                        </p:tav>
                                        <p:tav tm="100000">
                                          <p:val>
                                            <p:strVal val="#ppt_x"/>
                                          </p:val>
                                        </p:tav>
                                      </p:tavLst>
                                    </p:anim>
                                    <p:anim calcmode="lin" valueType="num">
                                      <p:cBhvr>
                                        <p:cTn id="66" dur="1000" fill="hold"/>
                                        <p:tgtEl>
                                          <p:spTgt spid="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1000"/>
                                        <p:tgtEl>
                                          <p:spTgt spid="15"/>
                                        </p:tgtEl>
                                      </p:cBhvr>
                                    </p:animEffect>
                                    <p:anim calcmode="lin" valueType="num">
                                      <p:cBhvr>
                                        <p:cTn id="89" dur="1000" fill="hold"/>
                                        <p:tgtEl>
                                          <p:spTgt spid="15"/>
                                        </p:tgtEl>
                                        <p:attrNameLst>
                                          <p:attrName>ppt_x</p:attrName>
                                        </p:attrNameLst>
                                      </p:cBhvr>
                                      <p:tavLst>
                                        <p:tav tm="0">
                                          <p:val>
                                            <p:strVal val="#ppt_x"/>
                                          </p:val>
                                        </p:tav>
                                        <p:tav tm="100000">
                                          <p:val>
                                            <p:strVal val="#ppt_x"/>
                                          </p:val>
                                        </p:tav>
                                      </p:tavLst>
                                    </p:anim>
                                    <p:anim calcmode="lin" valueType="num">
                                      <p:cBhvr>
                                        <p:cTn id="90" dur="1000" fill="hold"/>
                                        <p:tgtEl>
                                          <p:spTgt spid="15"/>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1000"/>
                                        <p:tgtEl>
                                          <p:spTgt spid="16"/>
                                        </p:tgtEl>
                                      </p:cBhvr>
                                    </p:animEffect>
                                    <p:anim calcmode="lin" valueType="num">
                                      <p:cBhvr>
                                        <p:cTn id="101" dur="1000" fill="hold"/>
                                        <p:tgtEl>
                                          <p:spTgt spid="16"/>
                                        </p:tgtEl>
                                        <p:attrNameLst>
                                          <p:attrName>ppt_x</p:attrName>
                                        </p:attrNameLst>
                                      </p:cBhvr>
                                      <p:tavLst>
                                        <p:tav tm="0">
                                          <p:val>
                                            <p:strVal val="#ppt_x"/>
                                          </p:val>
                                        </p:tav>
                                        <p:tav tm="100000">
                                          <p:val>
                                            <p:strVal val="#ppt_x"/>
                                          </p:val>
                                        </p:tav>
                                      </p:tavLst>
                                    </p:anim>
                                    <p:anim calcmode="lin" valueType="num">
                                      <p:cBhvr>
                                        <p:cTn id="102" dur="10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20" grpId="0"/>
      <p:bldP spid="21" grpId="0"/>
      <p:bldP spid="22" grpId="0"/>
      <p:bldP spid="23" grpId="0"/>
      <p:bldP spid="24" grpId="0"/>
      <p:bldP spid="25"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C65EDE3-BE00-0AE8-D476-A403A3B6B29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C7E77162-ACB8-987F-000B-29F9C82CF4B5}"/>
              </a:ext>
            </a:extLst>
          </p:cNvPr>
          <p:cNvSpPr>
            <a:spLocks noGrp="1"/>
          </p:cNvSpPr>
          <p:nvPr>
            <p:ph type="title"/>
          </p:nvPr>
        </p:nvSpPr>
        <p:spPr>
          <a:xfrm>
            <a:off x="2095131" y="253361"/>
            <a:ext cx="9942990" cy="891857"/>
          </a:xfrm>
        </p:spPr>
        <p:txBody>
          <a:bodyPr>
            <a:normAutofit fontScale="90000"/>
          </a:bodyPr>
          <a:lstStyle/>
          <a:p>
            <a:r>
              <a:rPr lang="it-IT" dirty="0"/>
              <a:t>Meine </a:t>
            </a:r>
            <a:r>
              <a:rPr lang="it-IT" dirty="0" err="1"/>
              <a:t>schule</a:t>
            </a:r>
            <a:r>
              <a:rPr lang="it-IT" dirty="0"/>
              <a:t> – </a:t>
            </a:r>
            <a:r>
              <a:rPr lang="it-IT" dirty="0" err="1"/>
              <a:t>ein</a:t>
            </a:r>
            <a:r>
              <a:rPr lang="it-IT" dirty="0"/>
              <a:t> </a:t>
            </a:r>
            <a:r>
              <a:rPr lang="it-IT" dirty="0" err="1"/>
              <a:t>dialog</a:t>
            </a:r>
            <a:r>
              <a:rPr lang="it-IT" sz="3000" dirty="0"/>
              <a:t> </a:t>
            </a:r>
            <a:br>
              <a:rPr lang="it-IT" sz="3000" dirty="0"/>
            </a:br>
            <a:r>
              <a:rPr lang="it-IT" sz="3000" dirty="0"/>
              <a:t>(</a:t>
            </a:r>
            <a:r>
              <a:rPr lang="it-IT" sz="3000" dirty="0" err="1"/>
              <a:t>Seite</a:t>
            </a:r>
            <a:r>
              <a:rPr lang="it-IT" sz="3000" dirty="0"/>
              <a:t> 2/2)</a:t>
            </a:r>
          </a:p>
        </p:txBody>
      </p:sp>
      <p:pic>
        <p:nvPicPr>
          <p:cNvPr id="4" name="Immagine 3">
            <a:extLst>
              <a:ext uri="{FF2B5EF4-FFF2-40B4-BE49-F238E27FC236}">
                <a16:creationId xmlns:a16="http://schemas.microsoft.com/office/drawing/2014/main" xmlns="" id="{47C78655-0099-FB91-3246-E54BE375BC19}"/>
              </a:ext>
            </a:extLst>
          </p:cNvPr>
          <p:cNvPicPr>
            <a:picLocks noChangeAspect="1"/>
          </p:cNvPicPr>
          <p:nvPr/>
        </p:nvPicPr>
        <p:blipFill rotWithShape="1">
          <a:blip r:embed="rId3"/>
          <a:srcRect l="51844" t="23948" r="21505" b="8738"/>
          <a:stretch/>
        </p:blipFill>
        <p:spPr>
          <a:xfrm>
            <a:off x="3684232" y="861133"/>
            <a:ext cx="4134529" cy="5874193"/>
          </a:xfrm>
          <a:prstGeom prst="rect">
            <a:avLst/>
          </a:prstGeom>
          <a:ln>
            <a:noFill/>
          </a:ln>
          <a:effectLst>
            <a:outerShdw blurRad="292100" dist="139700" dir="2700000" algn="tl" rotWithShape="0">
              <a:srgbClr val="333333">
                <a:alpha val="65000"/>
              </a:srgbClr>
            </a:outerShdw>
          </a:effectLst>
        </p:spPr>
      </p:pic>
      <p:sp>
        <p:nvSpPr>
          <p:cNvPr id="7" name="Freccia in giù 6">
            <a:extLst>
              <a:ext uri="{FF2B5EF4-FFF2-40B4-BE49-F238E27FC236}">
                <a16:creationId xmlns:a16="http://schemas.microsoft.com/office/drawing/2014/main" xmlns="" id="{1FE0BD57-923A-BF4D-425C-C5E6512ABC2E}"/>
              </a:ext>
            </a:extLst>
          </p:cNvPr>
          <p:cNvSpPr/>
          <p:nvPr/>
        </p:nvSpPr>
        <p:spPr>
          <a:xfrm rot="15374589">
            <a:off x="3205865" y="83858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in giù 4">
            <a:extLst>
              <a:ext uri="{FF2B5EF4-FFF2-40B4-BE49-F238E27FC236}">
                <a16:creationId xmlns:a16="http://schemas.microsoft.com/office/drawing/2014/main" xmlns="" id="{073E38EA-48C8-0730-A890-FF1FB5D00FFD}"/>
              </a:ext>
            </a:extLst>
          </p:cNvPr>
          <p:cNvSpPr/>
          <p:nvPr/>
        </p:nvSpPr>
        <p:spPr>
          <a:xfrm rot="5400000">
            <a:off x="8130410" y="1091406"/>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in giù 5">
            <a:extLst>
              <a:ext uri="{FF2B5EF4-FFF2-40B4-BE49-F238E27FC236}">
                <a16:creationId xmlns:a16="http://schemas.microsoft.com/office/drawing/2014/main" xmlns="" id="{3106CA67-6812-FAA1-EFCF-CBA2A7FEEECD}"/>
              </a:ext>
            </a:extLst>
          </p:cNvPr>
          <p:cNvSpPr/>
          <p:nvPr/>
        </p:nvSpPr>
        <p:spPr>
          <a:xfrm rot="16200000">
            <a:off x="3589823" y="1778777"/>
            <a:ext cx="190509" cy="1969158"/>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in giù 7">
            <a:extLst>
              <a:ext uri="{FF2B5EF4-FFF2-40B4-BE49-F238E27FC236}">
                <a16:creationId xmlns:a16="http://schemas.microsoft.com/office/drawing/2014/main" xmlns="" id="{EF071A5F-73F0-802B-CBF2-48408A22C5DF}"/>
              </a:ext>
            </a:extLst>
          </p:cNvPr>
          <p:cNvSpPr/>
          <p:nvPr/>
        </p:nvSpPr>
        <p:spPr>
          <a:xfrm rot="5400000">
            <a:off x="8130410" y="525393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egnaposto contenuto 2">
            <a:extLst>
              <a:ext uri="{FF2B5EF4-FFF2-40B4-BE49-F238E27FC236}">
                <a16:creationId xmlns:a16="http://schemas.microsoft.com/office/drawing/2014/main" xmlns="" id="{33F979F4-6CBD-8CFA-78C4-96FD77A1A182}"/>
              </a:ext>
            </a:extLst>
          </p:cNvPr>
          <p:cNvSpPr txBox="1">
            <a:spLocks/>
          </p:cNvSpPr>
          <p:nvPr/>
        </p:nvSpPr>
        <p:spPr>
          <a:xfrm>
            <a:off x="470517" y="1294578"/>
            <a:ext cx="2192875" cy="47329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Dialog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vorspielen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1" name="Segnaposto contenuto 2">
            <a:extLst>
              <a:ext uri="{FF2B5EF4-FFF2-40B4-BE49-F238E27FC236}">
                <a16:creationId xmlns:a16="http://schemas.microsoft.com/office/drawing/2014/main" xmlns="" id="{F457A3A5-CB5A-1510-32DC-1ACC7BB50764}"/>
              </a:ext>
            </a:extLst>
          </p:cNvPr>
          <p:cNvSpPr txBox="1">
            <a:spLocks/>
          </p:cNvSpPr>
          <p:nvPr/>
        </p:nvSpPr>
        <p:spPr>
          <a:xfrm>
            <a:off x="336416" y="1917236"/>
            <a:ext cx="2332012" cy="18190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Neue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Fragen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aufschreiben</a:t>
            </a:r>
            <a:r>
              <a:rPr lang="it-IT" sz="2000" dirty="0">
                <a:solidFill>
                  <a:srgbClr val="000000"/>
                </a:solidFill>
                <a:latin typeface="+mj-lt"/>
                <a:ea typeface="MS Mincho" panose="02020609040205080304" pitchFamily="49" charset="-128"/>
                <a:cs typeface="Times New Roman" panose="02020603050405020304" pitchFamily="18" charset="0"/>
              </a:rPr>
              <a:t> und </a:t>
            </a:r>
            <a:r>
              <a:rPr lang="it-IT" sz="2000" dirty="0" err="1">
                <a:solidFill>
                  <a:srgbClr val="000000"/>
                </a:solidFill>
                <a:latin typeface="+mj-lt"/>
                <a:ea typeface="MS Mincho" panose="02020609040205080304" pitchFamily="49" charset="-128"/>
                <a:cs typeface="Times New Roman" panose="02020603050405020304" pitchFamily="18" charset="0"/>
              </a:rPr>
              <a:t>Austausch</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2" name="Segnaposto contenuto 2">
            <a:extLst>
              <a:ext uri="{FF2B5EF4-FFF2-40B4-BE49-F238E27FC236}">
                <a16:creationId xmlns:a16="http://schemas.microsoft.com/office/drawing/2014/main" xmlns="" id="{0BCA478A-1C3A-10CE-5FBF-2BED9E948FAC}"/>
              </a:ext>
            </a:extLst>
          </p:cNvPr>
          <p:cNvSpPr txBox="1">
            <a:spLocks/>
          </p:cNvSpPr>
          <p:nvPr/>
        </p:nvSpPr>
        <p:spPr>
          <a:xfrm>
            <a:off x="8781002" y="1052558"/>
            <a:ext cx="2846434" cy="12168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Die </a:t>
            </a:r>
            <a:r>
              <a:rPr lang="it-IT" sz="2000" dirty="0" err="1">
                <a:solidFill>
                  <a:srgbClr val="000000"/>
                </a:solidFill>
                <a:latin typeface="+mj-lt"/>
                <a:ea typeface="MS Mincho" panose="02020609040205080304" pitchFamily="49" charset="-128"/>
                <a:cs typeface="Times New Roman" panose="02020603050405020304" pitchFamily="18" charset="0"/>
              </a:rPr>
              <a:t>zuhörenden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Schülerpaare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wählen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einen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Mitschüler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aus</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4" name="Freccia in giù 13">
            <a:extLst>
              <a:ext uri="{FF2B5EF4-FFF2-40B4-BE49-F238E27FC236}">
                <a16:creationId xmlns:a16="http://schemas.microsoft.com/office/drawing/2014/main" xmlns="" id="{368C2C2F-2ECF-BFE4-F329-2609C4FD4284}"/>
              </a:ext>
            </a:extLst>
          </p:cNvPr>
          <p:cNvSpPr/>
          <p:nvPr/>
        </p:nvSpPr>
        <p:spPr>
          <a:xfrm rot="6951950">
            <a:off x="8097369" y="1958001"/>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Segnaposto contenuto 2">
            <a:extLst>
              <a:ext uri="{FF2B5EF4-FFF2-40B4-BE49-F238E27FC236}">
                <a16:creationId xmlns:a16="http://schemas.microsoft.com/office/drawing/2014/main" xmlns="" id="{1F492430-46B5-0A7A-FD78-41D6AE8D3B68}"/>
              </a:ext>
            </a:extLst>
          </p:cNvPr>
          <p:cNvSpPr txBox="1">
            <a:spLocks/>
          </p:cNvSpPr>
          <p:nvPr/>
        </p:nvSpPr>
        <p:spPr>
          <a:xfrm>
            <a:off x="8785123" y="2385533"/>
            <a:ext cx="2977612" cy="290874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None/>
            </a:pPr>
            <a:r>
              <a:rPr lang="it-IT" sz="2000" dirty="0" err="1">
                <a:solidFill>
                  <a:srgbClr val="000000"/>
                </a:solidFill>
                <a:latin typeface="+mj-lt"/>
                <a:ea typeface="MS Mincho" panose="02020609040205080304" pitchFamily="49" charset="-128"/>
                <a:cs typeface="Times New Roman" panose="02020603050405020304" pitchFamily="18" charset="0"/>
              </a:rPr>
              <a:t>Kommentare</a:t>
            </a:r>
            <a:r>
              <a:rPr lang="it-IT" sz="2000" dirty="0">
                <a:solidFill>
                  <a:srgbClr val="000000"/>
                </a:solidFill>
                <a:latin typeface="+mj-lt"/>
                <a:ea typeface="MS Mincho" panose="02020609040205080304" pitchFamily="49" charset="-128"/>
                <a:cs typeface="Times New Roman" panose="02020603050405020304" pitchFamily="18" charset="0"/>
              </a:rPr>
              <a:t> zur </a:t>
            </a:r>
            <a:r>
              <a:rPr lang="it-IT" sz="2000" dirty="0" err="1">
                <a:solidFill>
                  <a:srgbClr val="000000"/>
                </a:solidFill>
                <a:latin typeface="+mj-lt"/>
                <a:ea typeface="MS Mincho" panose="02020609040205080304" pitchFamily="49" charset="-128"/>
                <a:cs typeface="Times New Roman" panose="02020603050405020304" pitchFamily="18" charset="0"/>
              </a:rPr>
              <a:t>kommunikativen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Kompetenz</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über</a:t>
            </a:r>
            <a:r>
              <a:rPr lang="it-IT" sz="2000" dirty="0">
                <a:solidFill>
                  <a:srgbClr val="000000"/>
                </a:solidFill>
                <a:latin typeface="+mj-lt"/>
                <a:ea typeface="MS Mincho" panose="02020609040205080304" pitchFamily="49" charset="-128"/>
                <a:cs typeface="Times New Roman" panose="02020603050405020304" pitchFamily="18" charset="0"/>
              </a:rPr>
              <a:t> positive und/</a:t>
            </a:r>
            <a:r>
              <a:rPr lang="it-IT" sz="2000" dirty="0" err="1">
                <a:solidFill>
                  <a:srgbClr val="000000"/>
                </a:solidFill>
                <a:latin typeface="+mj-lt"/>
                <a:ea typeface="MS Mincho" panose="02020609040205080304" pitchFamily="49" charset="-128"/>
                <a:cs typeface="Times New Roman" panose="02020603050405020304" pitchFamily="18" charset="0"/>
              </a:rPr>
              <a:t>oder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zu</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verbessernde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Aspekte</a:t>
            </a:r>
            <a:r>
              <a:rPr lang="it-IT" sz="2000" dirty="0">
                <a:solidFill>
                  <a:srgbClr val="000000"/>
                </a:solidFill>
                <a:latin typeface="+mj-lt"/>
                <a:ea typeface="MS Mincho" panose="02020609040205080304" pitchFamily="49" charset="-128"/>
                <a:cs typeface="Times New Roman" panose="02020603050405020304" pitchFamily="18" charset="0"/>
              </a:rPr>
              <a:t>) + </a:t>
            </a:r>
            <a:r>
              <a:rPr lang="it-IT" sz="2000" dirty="0" err="1">
                <a:solidFill>
                  <a:srgbClr val="000000"/>
                </a:solidFill>
                <a:latin typeface="+mj-lt"/>
                <a:ea typeface="MS Mincho" panose="02020609040205080304" pitchFamily="49" charset="-128"/>
                <a:cs typeface="Times New Roman" panose="02020603050405020304" pitchFamily="18" charset="0"/>
              </a:rPr>
              <a:t>grammatikalische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Korrektheit</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6" name="Segnaposto contenuto 2">
            <a:extLst>
              <a:ext uri="{FF2B5EF4-FFF2-40B4-BE49-F238E27FC236}">
                <a16:creationId xmlns:a16="http://schemas.microsoft.com/office/drawing/2014/main" xmlns="" id="{3BF669A4-4CE9-95CA-646E-152C57DFC8E0}"/>
              </a:ext>
            </a:extLst>
          </p:cNvPr>
          <p:cNvSpPr txBox="1">
            <a:spLocks/>
          </p:cNvSpPr>
          <p:nvPr/>
        </p:nvSpPr>
        <p:spPr>
          <a:xfrm>
            <a:off x="8834565" y="5410446"/>
            <a:ext cx="3114779" cy="153638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Eindrücke</a:t>
            </a:r>
            <a:r>
              <a:rPr lang="it-IT" sz="2000" dirty="0">
                <a:solidFill>
                  <a:srgbClr val="000000"/>
                </a:solidFill>
                <a:latin typeface="+mj-lt"/>
                <a:ea typeface="MS Mincho" panose="02020609040205080304" pitchFamily="49" charset="-128"/>
                <a:cs typeface="Times New Roman" panose="02020603050405020304" pitchFamily="18" charset="0"/>
              </a:rPr>
              <a:t> + </a:t>
            </a:r>
            <a:r>
              <a:rPr lang="it-IT" sz="2000" dirty="0" err="1">
                <a:solidFill>
                  <a:srgbClr val="000000"/>
                </a:solidFill>
                <a:latin typeface="+mj-lt"/>
                <a:ea typeface="MS Mincho" panose="02020609040205080304" pitchFamily="49" charset="-128"/>
                <a:cs typeface="Times New Roman" panose="02020603050405020304" pitchFamily="18" charset="0"/>
              </a:rPr>
              <a:t>Lernstrategien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Vorbereitung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auf</a:t>
            </a:r>
            <a:r>
              <a:rPr lang="it-IT" sz="2000" dirty="0">
                <a:solidFill>
                  <a:srgbClr val="000000"/>
                </a:solidFill>
                <a:latin typeface="+mj-lt"/>
                <a:ea typeface="MS Mincho" panose="02020609040205080304" pitchFamily="49" charset="-128"/>
                <a:cs typeface="Times New Roman" panose="02020603050405020304" pitchFamily="18" charset="0"/>
              </a:rPr>
              <a:t> die formative </a:t>
            </a:r>
            <a:r>
              <a:rPr lang="it-IT" sz="2000" dirty="0" err="1">
                <a:solidFill>
                  <a:srgbClr val="000000"/>
                </a:solidFill>
                <a:latin typeface="+mj-lt"/>
                <a:ea typeface="MS Mincho" panose="02020609040205080304" pitchFamily="49" charset="-128"/>
                <a:cs typeface="Times New Roman" panose="02020603050405020304" pitchFamily="18" charset="0"/>
              </a:rPr>
              <a:t>bzw</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summative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Prüfung</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3" name="Fumetto: ovale 2">
            <a:extLst>
              <a:ext uri="{FF2B5EF4-FFF2-40B4-BE49-F238E27FC236}">
                <a16:creationId xmlns:a16="http://schemas.microsoft.com/office/drawing/2014/main" xmlns="" id="{8A26A03F-6BF4-F9F1-F148-3916072E82C1}"/>
              </a:ext>
            </a:extLst>
          </p:cNvPr>
          <p:cNvSpPr/>
          <p:nvPr/>
        </p:nvSpPr>
        <p:spPr>
          <a:xfrm>
            <a:off x="107207" y="3798229"/>
            <a:ext cx="3470494" cy="2379215"/>
          </a:xfrm>
          <a:prstGeom prst="wedgeEllipseCallout">
            <a:avLst>
              <a:gd name="adj1" fmla="val -45537"/>
              <a:gd name="adj2" fmla="val 52252"/>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u="sng" dirty="0" err="1">
                <a:solidFill>
                  <a:schemeClr val="accent2">
                    <a:lumMod val="60000"/>
                    <a:lumOff val="40000"/>
                  </a:schemeClr>
                </a:solidFill>
              </a:rPr>
              <a:t>Laborstunden</a:t>
            </a:r>
            <a:r>
              <a:rPr lang="it-IT" dirty="0">
                <a:solidFill>
                  <a:schemeClr val="accent2">
                    <a:lumMod val="60000"/>
                    <a:lumOff val="40000"/>
                  </a:schemeClr>
                </a:solidFill>
              </a:rPr>
              <a:t>:</a:t>
            </a:r>
          </a:p>
          <a:p>
            <a:pPr marL="285750" indent="-285750">
              <a:buFont typeface="Arial" panose="020B0604020202020204" pitchFamily="34" charset="0"/>
              <a:buChar char="•"/>
            </a:pPr>
            <a:r>
              <a:rPr lang="it-IT" dirty="0" err="1">
                <a:solidFill>
                  <a:schemeClr val="accent2">
                    <a:lumMod val="60000"/>
                    <a:lumOff val="40000"/>
                  </a:schemeClr>
                </a:solidFill>
              </a:rPr>
              <a:t>SuS</a:t>
            </a:r>
            <a:r>
              <a:rPr lang="it-IT" dirty="0">
                <a:solidFill>
                  <a:schemeClr val="accent2">
                    <a:lumMod val="60000"/>
                    <a:lumOff val="40000"/>
                  </a:schemeClr>
                </a:solidFill>
              </a:rPr>
              <a:t> </a:t>
            </a:r>
            <a:r>
              <a:rPr lang="it-IT" dirty="0" err="1">
                <a:solidFill>
                  <a:schemeClr val="accent2">
                    <a:lumMod val="60000"/>
                    <a:lumOff val="40000"/>
                  </a:schemeClr>
                </a:solidFill>
              </a:rPr>
              <a:t>schämen</a:t>
            </a:r>
            <a:r>
              <a:rPr lang="it-IT" dirty="0">
                <a:solidFill>
                  <a:schemeClr val="accent2">
                    <a:lumMod val="60000"/>
                    <a:lumOff val="40000"/>
                  </a:schemeClr>
                </a:solidFill>
              </a:rPr>
              <a:t> </a:t>
            </a:r>
            <a:r>
              <a:rPr lang="it-IT" dirty="0" err="1">
                <a:solidFill>
                  <a:schemeClr val="accent2">
                    <a:lumMod val="60000"/>
                    <a:lumOff val="40000"/>
                  </a:schemeClr>
                </a:solidFill>
              </a:rPr>
              <a:t>sich</a:t>
            </a:r>
            <a:r>
              <a:rPr lang="it-IT" dirty="0">
                <a:solidFill>
                  <a:schemeClr val="accent2">
                    <a:lumMod val="60000"/>
                    <a:lumOff val="40000"/>
                  </a:schemeClr>
                </a:solidFill>
              </a:rPr>
              <a:t> </a:t>
            </a:r>
            <a:r>
              <a:rPr lang="it-IT" dirty="0" err="1">
                <a:solidFill>
                  <a:schemeClr val="accent2">
                    <a:lumMod val="60000"/>
                    <a:lumOff val="40000"/>
                  </a:schemeClr>
                </a:solidFill>
              </a:rPr>
              <a:t>weniger</a:t>
            </a:r>
            <a:endParaRPr lang="it-IT" dirty="0">
              <a:solidFill>
                <a:schemeClr val="accent2">
                  <a:lumMod val="60000"/>
                  <a:lumOff val="40000"/>
                </a:schemeClr>
              </a:solidFill>
            </a:endParaRPr>
          </a:p>
          <a:p>
            <a:pPr marL="285750" indent="-285750">
              <a:buFont typeface="Arial" panose="020B0604020202020204" pitchFamily="34" charset="0"/>
              <a:buChar char="•"/>
            </a:pPr>
            <a:r>
              <a:rPr lang="it-IT" dirty="0" err="1">
                <a:solidFill>
                  <a:schemeClr val="accent2">
                    <a:lumMod val="60000"/>
                    <a:lumOff val="40000"/>
                  </a:schemeClr>
                </a:solidFill>
              </a:rPr>
              <a:t>Mitschüler</a:t>
            </a:r>
            <a:r>
              <a:rPr lang="it-IT" dirty="0">
                <a:solidFill>
                  <a:schemeClr val="accent2">
                    <a:lumMod val="60000"/>
                    <a:lumOff val="40000"/>
                  </a:schemeClr>
                </a:solidFill>
              </a:rPr>
              <a:t> </a:t>
            </a:r>
            <a:r>
              <a:rPr lang="it-IT" dirty="0" err="1">
                <a:solidFill>
                  <a:schemeClr val="accent2">
                    <a:lumMod val="60000"/>
                    <a:lumOff val="40000"/>
                  </a:schemeClr>
                </a:solidFill>
              </a:rPr>
              <a:t>sind</a:t>
            </a:r>
            <a:r>
              <a:rPr lang="it-IT" dirty="0">
                <a:solidFill>
                  <a:schemeClr val="accent2">
                    <a:lumMod val="60000"/>
                    <a:lumOff val="40000"/>
                  </a:schemeClr>
                </a:solidFill>
              </a:rPr>
              <a:t> </a:t>
            </a:r>
            <a:r>
              <a:rPr lang="it-IT" dirty="0" err="1">
                <a:solidFill>
                  <a:schemeClr val="accent2">
                    <a:lumMod val="60000"/>
                    <a:lumOff val="40000"/>
                  </a:schemeClr>
                </a:solidFill>
              </a:rPr>
              <a:t>keine</a:t>
            </a:r>
            <a:r>
              <a:rPr lang="it-IT" dirty="0">
                <a:solidFill>
                  <a:schemeClr val="accent2">
                    <a:lumMod val="60000"/>
                    <a:lumOff val="40000"/>
                  </a:schemeClr>
                </a:solidFill>
              </a:rPr>
              <a:t> «Richter» </a:t>
            </a:r>
            <a:r>
              <a:rPr lang="it-IT" dirty="0" err="1">
                <a:solidFill>
                  <a:schemeClr val="accent2">
                    <a:lumMod val="60000"/>
                    <a:lumOff val="40000"/>
                  </a:schemeClr>
                </a:solidFill>
              </a:rPr>
              <a:t>sondern</a:t>
            </a:r>
            <a:r>
              <a:rPr lang="it-IT" dirty="0">
                <a:solidFill>
                  <a:schemeClr val="accent2">
                    <a:lumMod val="60000"/>
                    <a:lumOff val="40000"/>
                  </a:schemeClr>
                </a:solidFill>
              </a:rPr>
              <a:t> «</a:t>
            </a:r>
            <a:r>
              <a:rPr lang="it-IT" dirty="0" err="1">
                <a:solidFill>
                  <a:schemeClr val="accent2">
                    <a:lumMod val="60000"/>
                    <a:lumOff val="40000"/>
                  </a:schemeClr>
                </a:solidFill>
              </a:rPr>
              <a:t>Berater</a:t>
            </a:r>
            <a:r>
              <a:rPr lang="it-IT" dirty="0">
                <a:solidFill>
                  <a:schemeClr val="accent2">
                    <a:lumMod val="60000"/>
                    <a:lumOff val="40000"/>
                  </a:schemeClr>
                </a:solidFill>
              </a:rPr>
              <a:t>»</a:t>
            </a:r>
          </a:p>
        </p:txBody>
      </p:sp>
    </p:spTree>
    <p:extLst>
      <p:ext uri="{BB962C8B-B14F-4D97-AF65-F5344CB8AC3E}">
        <p14:creationId xmlns:p14="http://schemas.microsoft.com/office/powerpoint/2010/main" val="294207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1000"/>
                                        <p:tgtEl>
                                          <p:spTgt spid="3"/>
                                        </p:tgtEl>
                                      </p:cBhvr>
                                    </p:animEffect>
                                    <p:anim calcmode="lin" valueType="num">
                                      <p:cBhvr>
                                        <p:cTn id="68" dur="1000" fill="hold"/>
                                        <p:tgtEl>
                                          <p:spTgt spid="3"/>
                                        </p:tgtEl>
                                        <p:attrNameLst>
                                          <p:attrName>ppt_x</p:attrName>
                                        </p:attrNameLst>
                                      </p:cBhvr>
                                      <p:tavLst>
                                        <p:tav tm="0">
                                          <p:val>
                                            <p:strVal val="#ppt_x"/>
                                          </p:val>
                                        </p:tav>
                                        <p:tav tm="100000">
                                          <p:val>
                                            <p:strVal val="#ppt_x"/>
                                          </p:val>
                                        </p:tav>
                                      </p:tavLst>
                                    </p:anim>
                                    <p:anim calcmode="lin" valueType="num">
                                      <p:cBhvr>
                                        <p:cTn id="6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P spid="8" grpId="0" animBg="1"/>
      <p:bldP spid="9" grpId="0"/>
      <p:bldP spid="11" grpId="0"/>
      <p:bldP spid="12" grpId="0"/>
      <p:bldP spid="14" grpId="0" animBg="1"/>
      <p:bldP spid="15" grpId="0"/>
      <p:bldP spid="16"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A5D7FD7-2D04-1689-D8D5-FE5374D5C7E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8944EEC6-64FD-DA39-5252-7414DE55EC33}"/>
              </a:ext>
            </a:extLst>
          </p:cNvPr>
          <p:cNvSpPr>
            <a:spLocks noGrp="1"/>
          </p:cNvSpPr>
          <p:nvPr>
            <p:ph type="title"/>
          </p:nvPr>
        </p:nvSpPr>
        <p:spPr>
          <a:xfrm>
            <a:off x="2195799" y="412785"/>
            <a:ext cx="9942990" cy="891857"/>
          </a:xfrm>
        </p:spPr>
        <p:txBody>
          <a:bodyPr>
            <a:normAutofit fontScale="90000"/>
          </a:bodyPr>
          <a:lstStyle/>
          <a:p>
            <a:r>
              <a:rPr lang="it-IT" dirty="0"/>
              <a:t>FORMATIVE </a:t>
            </a:r>
            <a:r>
              <a:rPr lang="it-IT" dirty="0" err="1"/>
              <a:t>Mündliche</a:t>
            </a:r>
            <a:r>
              <a:rPr lang="it-IT" dirty="0"/>
              <a:t> </a:t>
            </a:r>
            <a:r>
              <a:rPr lang="it-IT" dirty="0" err="1"/>
              <a:t>prüfung</a:t>
            </a:r>
            <a:r>
              <a:rPr lang="it-IT" sz="3000" dirty="0"/>
              <a:t/>
            </a:r>
            <a:br>
              <a:rPr lang="it-IT" sz="3000" dirty="0"/>
            </a:br>
            <a:r>
              <a:rPr lang="it-IT" sz="3000" dirty="0"/>
              <a:t>(</a:t>
            </a:r>
            <a:r>
              <a:rPr lang="it-IT" sz="3000" dirty="0" err="1"/>
              <a:t>Seite</a:t>
            </a:r>
            <a:r>
              <a:rPr lang="it-IT" sz="3000" dirty="0"/>
              <a:t> 1/3)</a:t>
            </a:r>
          </a:p>
        </p:txBody>
      </p:sp>
      <p:pic>
        <p:nvPicPr>
          <p:cNvPr id="10" name="Immagine 9">
            <a:extLst>
              <a:ext uri="{FF2B5EF4-FFF2-40B4-BE49-F238E27FC236}">
                <a16:creationId xmlns:a16="http://schemas.microsoft.com/office/drawing/2014/main" xmlns="" id="{A20F79A2-8495-C01C-8A2D-565C53992464}"/>
              </a:ext>
            </a:extLst>
          </p:cNvPr>
          <p:cNvPicPr>
            <a:picLocks noChangeAspect="1"/>
          </p:cNvPicPr>
          <p:nvPr/>
        </p:nvPicPr>
        <p:blipFill rotWithShape="1">
          <a:blip r:embed="rId3"/>
          <a:srcRect l="8228" t="20841" r="64904" b="12751"/>
          <a:stretch/>
        </p:blipFill>
        <p:spPr>
          <a:xfrm>
            <a:off x="3531961" y="988805"/>
            <a:ext cx="4144657" cy="5762086"/>
          </a:xfrm>
          <a:prstGeom prst="rect">
            <a:avLst/>
          </a:prstGeom>
          <a:ln>
            <a:noFill/>
          </a:ln>
          <a:effectLst>
            <a:outerShdw blurRad="292100" dist="139700" dir="2700000" algn="tl" rotWithShape="0">
              <a:srgbClr val="333333">
                <a:alpha val="65000"/>
              </a:srgbClr>
            </a:outerShdw>
          </a:effectLst>
        </p:spPr>
      </p:pic>
      <p:sp>
        <p:nvSpPr>
          <p:cNvPr id="13" name="Segnaposto contenuto 2">
            <a:extLst>
              <a:ext uri="{FF2B5EF4-FFF2-40B4-BE49-F238E27FC236}">
                <a16:creationId xmlns:a16="http://schemas.microsoft.com/office/drawing/2014/main" xmlns="" id="{9019C28F-5294-54B5-C038-C48BE84C3244}"/>
              </a:ext>
            </a:extLst>
          </p:cNvPr>
          <p:cNvSpPr txBox="1">
            <a:spLocks/>
          </p:cNvSpPr>
          <p:nvPr/>
        </p:nvSpPr>
        <p:spPr>
          <a:xfrm>
            <a:off x="-124287" y="2450816"/>
            <a:ext cx="2787679" cy="12089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Arbeitsanweisungen</a:t>
            </a:r>
            <a:endParaRPr lang="it-IT" sz="2000" dirty="0">
              <a:solidFill>
                <a:srgbClr val="000000"/>
              </a:solidFill>
              <a:latin typeface="+mj-lt"/>
              <a:ea typeface="MS Mincho" panose="02020609040205080304" pitchFamily="49" charset="-128"/>
              <a:cs typeface="Times New Roman" panose="02020603050405020304" pitchFamily="18" charset="0"/>
            </a:endParaRPr>
          </a:p>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lesen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7" name="Freccia in giù 16">
            <a:extLst>
              <a:ext uri="{FF2B5EF4-FFF2-40B4-BE49-F238E27FC236}">
                <a16:creationId xmlns:a16="http://schemas.microsoft.com/office/drawing/2014/main" xmlns="" id="{E31ADAC2-3643-EFAA-210D-F6BED00E2A91}"/>
              </a:ext>
            </a:extLst>
          </p:cNvPr>
          <p:cNvSpPr/>
          <p:nvPr/>
        </p:nvSpPr>
        <p:spPr>
          <a:xfrm rot="16200000">
            <a:off x="3094324" y="210135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Segnaposto contenuto 2">
            <a:extLst>
              <a:ext uri="{FF2B5EF4-FFF2-40B4-BE49-F238E27FC236}">
                <a16:creationId xmlns:a16="http://schemas.microsoft.com/office/drawing/2014/main" xmlns="" id="{A2789298-F26F-4A87-C0DB-ADF409563C1C}"/>
              </a:ext>
            </a:extLst>
          </p:cNvPr>
          <p:cNvSpPr txBox="1">
            <a:spLocks/>
          </p:cNvSpPr>
          <p:nvPr/>
        </p:nvSpPr>
        <p:spPr>
          <a:xfrm>
            <a:off x="267808" y="5541966"/>
            <a:ext cx="1988689" cy="12089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None/>
            </a:pP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cap="all" dirty="0" err="1">
                <a:solidFill>
                  <a:srgbClr val="000000"/>
                </a:solidFill>
                <a:latin typeface="+mj-lt"/>
                <a:ea typeface="MS Mincho" panose="02020609040205080304" pitchFamily="49" charset="-128"/>
                <a:cs typeface="Times New Roman" panose="02020603050405020304" pitchFamily="18" charset="0"/>
              </a:rPr>
              <a:t>ü</a:t>
            </a:r>
            <a:r>
              <a:rPr lang="it-IT" sz="2000" dirty="0" err="1">
                <a:solidFill>
                  <a:srgbClr val="000000"/>
                </a:solidFill>
                <a:latin typeface="+mj-lt"/>
                <a:ea typeface="MS Mincho" panose="02020609040205080304" pitchFamily="49" charset="-128"/>
                <a:cs typeface="Times New Roman" panose="02020603050405020304" pitchFamily="18" charset="0"/>
              </a:rPr>
              <a:t>ber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das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nützliche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Material</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19" name="Freccia in giù 18">
            <a:extLst>
              <a:ext uri="{FF2B5EF4-FFF2-40B4-BE49-F238E27FC236}">
                <a16:creationId xmlns:a16="http://schemas.microsoft.com/office/drawing/2014/main" xmlns="" id="{07A2B9D3-7C6F-B965-525C-FE9E8DA04038}"/>
              </a:ext>
            </a:extLst>
          </p:cNvPr>
          <p:cNvSpPr/>
          <p:nvPr/>
        </p:nvSpPr>
        <p:spPr>
          <a:xfrm rot="16200000">
            <a:off x="2687429" y="519250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egnaposto contenuto 2">
            <a:extLst>
              <a:ext uri="{FF2B5EF4-FFF2-40B4-BE49-F238E27FC236}">
                <a16:creationId xmlns:a16="http://schemas.microsoft.com/office/drawing/2014/main" xmlns="" id="{E1244AE8-7523-9C5E-D7E2-AC9C757067E1}"/>
              </a:ext>
            </a:extLst>
          </p:cNvPr>
          <p:cNvSpPr txBox="1">
            <a:spLocks/>
          </p:cNvSpPr>
          <p:nvPr/>
        </p:nvSpPr>
        <p:spPr>
          <a:xfrm>
            <a:off x="8426032" y="5890264"/>
            <a:ext cx="3265607" cy="86062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 und die </a:t>
            </a:r>
            <a:r>
              <a:rPr lang="it-IT" sz="2000" dirty="0" err="1">
                <a:solidFill>
                  <a:srgbClr val="000000"/>
                </a:solidFill>
                <a:latin typeface="+mj-lt"/>
                <a:ea typeface="MS Mincho" panose="02020609040205080304" pitchFamily="49" charset="-128"/>
                <a:cs typeface="Times New Roman" panose="02020603050405020304" pitchFamily="18" charset="0"/>
              </a:rPr>
              <a:t>Merkmale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eines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guten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Dialogs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nachdenken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21" name="Freccia in giù 20">
            <a:extLst>
              <a:ext uri="{FF2B5EF4-FFF2-40B4-BE49-F238E27FC236}">
                <a16:creationId xmlns:a16="http://schemas.microsoft.com/office/drawing/2014/main" xmlns="" id="{9584D20B-7618-875F-5CD2-40F14EA8A47F}"/>
              </a:ext>
            </a:extLst>
          </p:cNvPr>
          <p:cNvSpPr/>
          <p:nvPr/>
        </p:nvSpPr>
        <p:spPr>
          <a:xfrm rot="5400000">
            <a:off x="7753948" y="5715497"/>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Segnaposto contenuto 2">
            <a:extLst>
              <a:ext uri="{FF2B5EF4-FFF2-40B4-BE49-F238E27FC236}">
                <a16:creationId xmlns:a16="http://schemas.microsoft.com/office/drawing/2014/main" xmlns="" id="{D312CE4B-C887-0C42-E4A2-598A7C5486C8}"/>
              </a:ext>
            </a:extLst>
          </p:cNvPr>
          <p:cNvSpPr>
            <a:spLocks noGrp="1"/>
          </p:cNvSpPr>
          <p:nvPr>
            <p:ph idx="1"/>
          </p:nvPr>
        </p:nvSpPr>
        <p:spPr>
          <a:xfrm>
            <a:off x="8278974" y="936879"/>
            <a:ext cx="3585456" cy="4984242"/>
          </a:xfrm>
        </p:spPr>
        <p:txBody>
          <a:bodyPr>
            <a:normAutofit fontScale="62500" lnSpcReduction="20000"/>
          </a:bodyPr>
          <a:lstStyle/>
          <a:p>
            <a:pPr marL="0" indent="0">
              <a:lnSpc>
                <a:spcPct val="150000"/>
              </a:lnSpc>
              <a:spcBef>
                <a:spcPts val="0"/>
              </a:spcBef>
              <a:buNone/>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Formative mündliche Prüfung</a:t>
            </a:r>
          </a:p>
          <a:p>
            <a:pPr marL="0" indent="0">
              <a:lnSpc>
                <a:spcPct val="150000"/>
              </a:lnSpc>
              <a:spcBef>
                <a:spcPts val="0"/>
              </a:spcBef>
              <a:buNone/>
            </a:pPr>
            <a:endPar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Struktur </a:t>
            </a:r>
            <a:r>
              <a:rPr lang="de-CH" sz="2500" dirty="0">
                <a:solidFill>
                  <a:schemeClr val="accent2">
                    <a:lumMod val="60000"/>
                    <a:lumOff val="40000"/>
                  </a:schemeClr>
                </a:solidFill>
                <a:latin typeface="Calibri" panose="020F0502020204030204" pitchFamily="34" charset="0"/>
                <a:ea typeface="MS Mincho" panose="02020609040205080304" pitchFamily="49" charset="-128"/>
                <a:cs typeface="Calibri" panose="020F0502020204030204" pitchFamily="34" charset="0"/>
              </a:rPr>
              <a:t>→</a:t>
            </a: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kantonale Prüfungen </a:t>
            </a:r>
          </a:p>
          <a:p>
            <a:pPr marL="0" indent="0">
              <a:lnSpc>
                <a:spcPct val="150000"/>
              </a:lnSpc>
              <a:spcBef>
                <a:spcPts val="0"/>
              </a:spcBef>
              <a:buNone/>
            </a:pPr>
            <a:endPar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Strukturen und Wortschatz verwenden, die die </a:t>
            </a:r>
            <a:r>
              <a:rPr lang="de-CH"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SuS</a:t>
            </a:r>
            <a:r>
              <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zur Beschreibung ihrer Schule trainiert hatten – in einem anderen Kontext flexibel einsetzen</a:t>
            </a:r>
          </a:p>
          <a:p>
            <a:pPr marL="0" indent="0">
              <a:lnSpc>
                <a:spcPct val="150000"/>
              </a:lnSpc>
              <a:spcBef>
                <a:spcPts val="0"/>
              </a:spcBef>
              <a:buNone/>
            </a:pPr>
            <a:endParaRPr lang="de-CH"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Im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Hinblick</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auf</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die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summative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Prüfung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trainieren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die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andere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Informationen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enthält</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78460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animEffect transition="in" filter="fade">
                                      <p:cBhvr>
                                        <p:cTn id="7" dur="1000"/>
                                        <p:tgtEl>
                                          <p:spTgt spid="22">
                                            <p:txEl>
                                              <p:pRg st="1" end="1"/>
                                            </p:txEl>
                                          </p:spTgt>
                                        </p:tgtEl>
                                      </p:cBhvr>
                                    </p:animEffect>
                                    <p:anim calcmode="lin" valueType="num">
                                      <p:cBhvr>
                                        <p:cTn id="8"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xEl>
                                              <p:pRg st="3" end="3"/>
                                            </p:txEl>
                                          </p:spTgt>
                                        </p:tgtEl>
                                        <p:attrNameLst>
                                          <p:attrName>style.visibility</p:attrName>
                                        </p:attrNameLst>
                                      </p:cBhvr>
                                      <p:to>
                                        <p:strVal val="visible"/>
                                      </p:to>
                                    </p:set>
                                    <p:animEffect transition="in" filter="fade">
                                      <p:cBhvr>
                                        <p:cTn id="14" dur="1000"/>
                                        <p:tgtEl>
                                          <p:spTgt spid="22">
                                            <p:txEl>
                                              <p:pRg st="3" end="3"/>
                                            </p:txEl>
                                          </p:spTgt>
                                        </p:tgtEl>
                                      </p:cBhvr>
                                    </p:animEffect>
                                    <p:anim calcmode="lin" valueType="num">
                                      <p:cBhvr>
                                        <p:cTn id="15"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xEl>
                                              <p:pRg st="5" end="5"/>
                                            </p:txEl>
                                          </p:spTgt>
                                        </p:tgtEl>
                                        <p:attrNameLst>
                                          <p:attrName>style.visibility</p:attrName>
                                        </p:attrNameLst>
                                      </p:cBhvr>
                                      <p:to>
                                        <p:strVal val="visible"/>
                                      </p:to>
                                    </p:set>
                                    <p:animEffect transition="in" filter="fade">
                                      <p:cBhvr>
                                        <p:cTn id="21" dur="1000"/>
                                        <p:tgtEl>
                                          <p:spTgt spid="22">
                                            <p:txEl>
                                              <p:pRg st="5" end="5"/>
                                            </p:txEl>
                                          </p:spTgt>
                                        </p:tgtEl>
                                      </p:cBhvr>
                                    </p:animEffect>
                                    <p:anim calcmode="lin" valueType="num">
                                      <p:cBhvr>
                                        <p:cTn id="22" dur="1000" fill="hold"/>
                                        <p:tgtEl>
                                          <p:spTgt spid="2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xEl>
                                              <p:pRg st="7" end="7"/>
                                            </p:txEl>
                                          </p:spTgt>
                                        </p:tgtEl>
                                        <p:attrNameLst>
                                          <p:attrName>style.visibility</p:attrName>
                                        </p:attrNameLst>
                                      </p:cBhvr>
                                      <p:to>
                                        <p:strVal val="visible"/>
                                      </p:to>
                                    </p:set>
                                    <p:animEffect transition="in" filter="fade">
                                      <p:cBhvr>
                                        <p:cTn id="28" dur="1000"/>
                                        <p:tgtEl>
                                          <p:spTgt spid="22">
                                            <p:txEl>
                                              <p:pRg st="7" end="7"/>
                                            </p:txEl>
                                          </p:spTgt>
                                        </p:tgtEl>
                                      </p:cBhvr>
                                    </p:animEffect>
                                    <p:anim calcmode="lin" valueType="num">
                                      <p:cBhvr>
                                        <p:cTn id="29" dur="1000" fill="hold"/>
                                        <p:tgtEl>
                                          <p:spTgt spid="2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P spid="18" grpId="0"/>
      <p:bldP spid="19" grpId="0" animBg="1"/>
      <p:bldP spid="20"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477F05A-4EBA-E24B-6D4E-0307C98A654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BB511004-F713-14E4-A4E6-AC2DF82E8D71}"/>
              </a:ext>
            </a:extLst>
          </p:cNvPr>
          <p:cNvSpPr>
            <a:spLocks noGrp="1"/>
          </p:cNvSpPr>
          <p:nvPr>
            <p:ph type="title"/>
          </p:nvPr>
        </p:nvSpPr>
        <p:spPr>
          <a:xfrm>
            <a:off x="2095131" y="253361"/>
            <a:ext cx="9942990" cy="891857"/>
          </a:xfrm>
        </p:spPr>
        <p:txBody>
          <a:bodyPr>
            <a:normAutofit fontScale="90000"/>
          </a:bodyPr>
          <a:lstStyle/>
          <a:p>
            <a:r>
              <a:rPr lang="it-IT" dirty="0" err="1"/>
              <a:t>Mündliche</a:t>
            </a:r>
            <a:r>
              <a:rPr lang="it-IT" dirty="0"/>
              <a:t> </a:t>
            </a:r>
            <a:r>
              <a:rPr lang="it-IT" dirty="0" err="1"/>
              <a:t>prüfung</a:t>
            </a:r>
            <a:r>
              <a:rPr lang="it-IT" sz="3000" dirty="0"/>
              <a:t/>
            </a:r>
            <a:br>
              <a:rPr lang="it-IT" sz="3000" dirty="0"/>
            </a:br>
            <a:r>
              <a:rPr lang="it-IT" sz="3000" dirty="0"/>
              <a:t>(</a:t>
            </a:r>
            <a:r>
              <a:rPr lang="it-IT" sz="3000" dirty="0" err="1"/>
              <a:t>Seite</a:t>
            </a:r>
            <a:r>
              <a:rPr lang="it-IT" sz="3000" dirty="0"/>
              <a:t> 2/3)</a:t>
            </a:r>
          </a:p>
        </p:txBody>
      </p:sp>
      <p:sp>
        <p:nvSpPr>
          <p:cNvPr id="9" name="Segnaposto contenuto 2">
            <a:extLst>
              <a:ext uri="{FF2B5EF4-FFF2-40B4-BE49-F238E27FC236}">
                <a16:creationId xmlns:a16="http://schemas.microsoft.com/office/drawing/2014/main" xmlns="" id="{7AE3A723-C313-87D0-9AA6-BCA198B367F9}"/>
              </a:ext>
            </a:extLst>
          </p:cNvPr>
          <p:cNvSpPr txBox="1">
            <a:spLocks/>
          </p:cNvSpPr>
          <p:nvPr/>
        </p:nvSpPr>
        <p:spPr>
          <a:xfrm>
            <a:off x="443790" y="1300954"/>
            <a:ext cx="2592371" cy="8918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Informationen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für</a:t>
            </a:r>
            <a:r>
              <a:rPr lang="it-IT" sz="2000" dirty="0">
                <a:solidFill>
                  <a:srgbClr val="000000"/>
                </a:solidFill>
                <a:latin typeface="+mj-lt"/>
                <a:ea typeface="MS Mincho" panose="02020609040205080304" pitchFamily="49" charset="-128"/>
                <a:cs typeface="Times New Roman" panose="02020603050405020304" pitchFamily="18" charset="0"/>
              </a:rPr>
              <a:t> die </a:t>
            </a:r>
            <a:r>
              <a:rPr lang="it-IT" sz="2000" dirty="0" err="1">
                <a:solidFill>
                  <a:srgbClr val="000000"/>
                </a:solidFill>
                <a:latin typeface="+mj-lt"/>
                <a:ea typeface="MS Mincho" panose="02020609040205080304" pitchFamily="49" charset="-128"/>
                <a:cs typeface="Times New Roman" panose="02020603050405020304" pitchFamily="18" charset="0"/>
              </a:rPr>
              <a:t>Fragen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pic>
        <p:nvPicPr>
          <p:cNvPr id="4" name="Immagine 3">
            <a:extLst>
              <a:ext uri="{FF2B5EF4-FFF2-40B4-BE49-F238E27FC236}">
                <a16:creationId xmlns:a16="http://schemas.microsoft.com/office/drawing/2014/main" xmlns="" id="{11B0291B-AAE5-D810-2A7B-27EE9E79848B}"/>
              </a:ext>
            </a:extLst>
          </p:cNvPr>
          <p:cNvPicPr>
            <a:picLocks noChangeAspect="1"/>
          </p:cNvPicPr>
          <p:nvPr/>
        </p:nvPicPr>
        <p:blipFill rotWithShape="1">
          <a:blip r:embed="rId3"/>
          <a:srcRect l="36845" t="21877" r="7888" b="11974"/>
          <a:stretch/>
        </p:blipFill>
        <p:spPr>
          <a:xfrm>
            <a:off x="3897296" y="1263508"/>
            <a:ext cx="7766147" cy="5228592"/>
          </a:xfrm>
          <a:prstGeom prst="rect">
            <a:avLst/>
          </a:prstGeom>
          <a:ln>
            <a:noFill/>
          </a:ln>
          <a:effectLst>
            <a:outerShdw blurRad="292100" dist="139700" dir="2700000" algn="tl" rotWithShape="0">
              <a:srgbClr val="333333">
                <a:alpha val="65000"/>
              </a:srgbClr>
            </a:outerShdw>
          </a:effectLst>
        </p:spPr>
      </p:pic>
      <p:sp>
        <p:nvSpPr>
          <p:cNvPr id="5" name="Segnaposto contenuto 2">
            <a:extLst>
              <a:ext uri="{FF2B5EF4-FFF2-40B4-BE49-F238E27FC236}">
                <a16:creationId xmlns:a16="http://schemas.microsoft.com/office/drawing/2014/main" xmlns="" id="{0A00A7B2-E749-1980-FAC0-6EB35C1A84FC}"/>
              </a:ext>
            </a:extLst>
          </p:cNvPr>
          <p:cNvSpPr txBox="1">
            <a:spLocks/>
          </p:cNvSpPr>
          <p:nvPr/>
        </p:nvSpPr>
        <p:spPr>
          <a:xfrm>
            <a:off x="248576" y="2239073"/>
            <a:ext cx="2724444" cy="12089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Eine </a:t>
            </a:r>
            <a:r>
              <a:rPr lang="it-IT" sz="2000" dirty="0" err="1">
                <a:solidFill>
                  <a:srgbClr val="000000"/>
                </a:solidFill>
                <a:latin typeface="+mj-lt"/>
                <a:ea typeface="MS Mincho" panose="02020609040205080304" pitchFamily="49" charset="-128"/>
                <a:cs typeface="Times New Roman" panose="02020603050405020304" pitchFamily="18" charset="0"/>
              </a:rPr>
              <a:t>zusätzliche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Frage</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6" name="Freccia in giù 5">
            <a:extLst>
              <a:ext uri="{FF2B5EF4-FFF2-40B4-BE49-F238E27FC236}">
                <a16:creationId xmlns:a16="http://schemas.microsoft.com/office/drawing/2014/main" xmlns="" id="{CA5F069E-3220-16A6-3696-ABDCAFCEACCE}"/>
              </a:ext>
            </a:extLst>
          </p:cNvPr>
          <p:cNvSpPr/>
          <p:nvPr/>
        </p:nvSpPr>
        <p:spPr>
          <a:xfrm rot="16200000">
            <a:off x="3467093" y="1951994"/>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in giù 6">
            <a:extLst>
              <a:ext uri="{FF2B5EF4-FFF2-40B4-BE49-F238E27FC236}">
                <a16:creationId xmlns:a16="http://schemas.microsoft.com/office/drawing/2014/main" xmlns="" id="{CCCC8DEF-1F6C-12BF-58E4-182389E210EF}"/>
              </a:ext>
            </a:extLst>
          </p:cNvPr>
          <p:cNvSpPr/>
          <p:nvPr/>
        </p:nvSpPr>
        <p:spPr>
          <a:xfrm rot="16200000">
            <a:off x="3467093" y="1339227"/>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egnaposto contenuto 2">
            <a:extLst>
              <a:ext uri="{FF2B5EF4-FFF2-40B4-BE49-F238E27FC236}">
                <a16:creationId xmlns:a16="http://schemas.microsoft.com/office/drawing/2014/main" xmlns="" id="{F7B8001D-7E04-E6C5-EE4D-B2200368981E}"/>
              </a:ext>
            </a:extLst>
          </p:cNvPr>
          <p:cNvSpPr txBox="1">
            <a:spLocks/>
          </p:cNvSpPr>
          <p:nvPr/>
        </p:nvSpPr>
        <p:spPr>
          <a:xfrm>
            <a:off x="479799" y="2962559"/>
            <a:ext cx="2520351" cy="12089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Schlüsselwörter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für</a:t>
            </a:r>
            <a:r>
              <a:rPr lang="it-IT" sz="2000" dirty="0">
                <a:solidFill>
                  <a:srgbClr val="000000"/>
                </a:solidFill>
                <a:latin typeface="+mj-lt"/>
                <a:ea typeface="MS Mincho" panose="02020609040205080304" pitchFamily="49" charset="-128"/>
                <a:cs typeface="Times New Roman" panose="02020603050405020304" pitchFamily="18" charset="0"/>
              </a:rPr>
              <a:t> die </a:t>
            </a:r>
            <a:r>
              <a:rPr lang="it-IT" sz="2000" dirty="0" err="1">
                <a:solidFill>
                  <a:srgbClr val="000000"/>
                </a:solidFill>
                <a:latin typeface="+mj-lt"/>
                <a:ea typeface="MS Mincho" panose="02020609040205080304" pitchFamily="49" charset="-128"/>
                <a:cs typeface="Times New Roman" panose="02020603050405020304" pitchFamily="18" charset="0"/>
              </a:rPr>
              <a:t>Antworten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1" name="Freccia in giù 10">
            <a:extLst>
              <a:ext uri="{FF2B5EF4-FFF2-40B4-BE49-F238E27FC236}">
                <a16:creationId xmlns:a16="http://schemas.microsoft.com/office/drawing/2014/main" xmlns="" id="{EC038409-327E-37FD-9F06-22F5B815BF94}"/>
              </a:ext>
            </a:extLst>
          </p:cNvPr>
          <p:cNvSpPr/>
          <p:nvPr/>
        </p:nvSpPr>
        <p:spPr>
          <a:xfrm rot="16200000">
            <a:off x="3397020" y="2858745"/>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egnaposto contenuto 2">
            <a:extLst>
              <a:ext uri="{FF2B5EF4-FFF2-40B4-BE49-F238E27FC236}">
                <a16:creationId xmlns:a16="http://schemas.microsoft.com/office/drawing/2014/main" xmlns="" id="{717F0A4D-2128-9DDA-C1FA-6D4BD2F12187}"/>
              </a:ext>
            </a:extLst>
          </p:cNvPr>
          <p:cNvSpPr txBox="1">
            <a:spLocks/>
          </p:cNvSpPr>
          <p:nvPr/>
        </p:nvSpPr>
        <p:spPr>
          <a:xfrm>
            <a:off x="1322774" y="5834947"/>
            <a:ext cx="1650246" cy="41427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Notizen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4" name="Freccia in giù 13">
            <a:extLst>
              <a:ext uri="{FF2B5EF4-FFF2-40B4-BE49-F238E27FC236}">
                <a16:creationId xmlns:a16="http://schemas.microsoft.com/office/drawing/2014/main" xmlns="" id="{6A33D8A4-7FEB-AE7B-80A1-7205E724B45C}"/>
              </a:ext>
            </a:extLst>
          </p:cNvPr>
          <p:cNvSpPr/>
          <p:nvPr/>
        </p:nvSpPr>
        <p:spPr>
          <a:xfrm rot="16200000">
            <a:off x="3467094" y="5490578"/>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Fumetto: ovale 2">
            <a:extLst>
              <a:ext uri="{FF2B5EF4-FFF2-40B4-BE49-F238E27FC236}">
                <a16:creationId xmlns:a16="http://schemas.microsoft.com/office/drawing/2014/main" xmlns="" id="{0BF37E73-EE57-AF4A-7A76-0FE2E33EF029}"/>
              </a:ext>
            </a:extLst>
          </p:cNvPr>
          <p:cNvSpPr/>
          <p:nvPr/>
        </p:nvSpPr>
        <p:spPr>
          <a:xfrm>
            <a:off x="109522" y="3839383"/>
            <a:ext cx="3104195" cy="1963835"/>
          </a:xfrm>
          <a:prstGeom prst="wedgeEllipseCallout">
            <a:avLst>
              <a:gd name="adj1" fmla="val -45537"/>
              <a:gd name="adj2" fmla="val 52252"/>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500" dirty="0" err="1">
                <a:solidFill>
                  <a:schemeClr val="accent2">
                    <a:lumMod val="60000"/>
                    <a:lumOff val="40000"/>
                  </a:schemeClr>
                </a:solidFill>
              </a:rPr>
              <a:t>Schwächere</a:t>
            </a:r>
            <a:r>
              <a:rPr lang="it-IT" sz="1500" dirty="0">
                <a:solidFill>
                  <a:schemeClr val="accent2">
                    <a:lumMod val="60000"/>
                    <a:lumOff val="40000"/>
                  </a:schemeClr>
                </a:solidFill>
              </a:rPr>
              <a:t> </a:t>
            </a:r>
            <a:r>
              <a:rPr lang="it-IT" sz="1500" dirty="0" err="1">
                <a:solidFill>
                  <a:schemeClr val="accent2">
                    <a:lumMod val="60000"/>
                    <a:lumOff val="40000"/>
                  </a:schemeClr>
                </a:solidFill>
              </a:rPr>
              <a:t>SuS</a:t>
            </a:r>
            <a:r>
              <a:rPr lang="it-IT" sz="1500" dirty="0">
                <a:solidFill>
                  <a:schemeClr val="accent2">
                    <a:lumMod val="60000"/>
                    <a:lumOff val="40000"/>
                  </a:schemeClr>
                </a:solidFill>
              </a:rPr>
              <a:t>:</a:t>
            </a:r>
          </a:p>
          <a:p>
            <a:pPr algn="ctr"/>
            <a:endParaRPr lang="it-IT" sz="1500" dirty="0">
              <a:solidFill>
                <a:schemeClr val="accent2">
                  <a:lumMod val="60000"/>
                  <a:lumOff val="40000"/>
                </a:schemeClr>
              </a:solidFill>
            </a:endParaRPr>
          </a:p>
          <a:p>
            <a:pPr marL="285750" indent="-285750">
              <a:buFont typeface="Arial" panose="020B0604020202020204" pitchFamily="34" charset="0"/>
              <a:buChar char="•"/>
            </a:pPr>
            <a:r>
              <a:rPr lang="it-IT" sz="1500" dirty="0" err="1">
                <a:solidFill>
                  <a:schemeClr val="accent2">
                    <a:lumMod val="60000"/>
                    <a:lumOff val="40000"/>
                  </a:schemeClr>
                </a:solidFill>
              </a:rPr>
              <a:t>Weniger</a:t>
            </a:r>
            <a:r>
              <a:rPr lang="it-IT" sz="1500" dirty="0">
                <a:solidFill>
                  <a:schemeClr val="accent2">
                    <a:lumMod val="60000"/>
                    <a:lumOff val="40000"/>
                  </a:schemeClr>
                </a:solidFill>
              </a:rPr>
              <a:t> </a:t>
            </a:r>
            <a:r>
              <a:rPr lang="it-IT" sz="1500" dirty="0" err="1">
                <a:solidFill>
                  <a:schemeClr val="accent2">
                    <a:lumMod val="60000"/>
                    <a:lumOff val="40000"/>
                  </a:schemeClr>
                </a:solidFill>
              </a:rPr>
              <a:t>Elemente</a:t>
            </a:r>
            <a:endParaRPr lang="it-IT" sz="1500" dirty="0">
              <a:solidFill>
                <a:schemeClr val="accent2">
                  <a:lumMod val="60000"/>
                  <a:lumOff val="40000"/>
                </a:schemeClr>
              </a:solidFill>
            </a:endParaRPr>
          </a:p>
          <a:p>
            <a:endParaRPr lang="it-IT" sz="1500" dirty="0">
              <a:solidFill>
                <a:schemeClr val="accent2">
                  <a:lumMod val="60000"/>
                  <a:lumOff val="40000"/>
                </a:schemeClr>
              </a:solidFill>
            </a:endParaRPr>
          </a:p>
          <a:p>
            <a:pPr marL="285750" indent="-285750">
              <a:buFont typeface="Arial" panose="020B0604020202020204" pitchFamily="34" charset="0"/>
              <a:buChar char="•"/>
            </a:pPr>
            <a:r>
              <a:rPr lang="it-IT" sz="1500" dirty="0" err="1">
                <a:solidFill>
                  <a:schemeClr val="accent2">
                    <a:lumMod val="60000"/>
                    <a:lumOff val="40000"/>
                  </a:schemeClr>
                </a:solidFill>
              </a:rPr>
              <a:t>Elemente</a:t>
            </a:r>
            <a:r>
              <a:rPr lang="it-IT" sz="1500" dirty="0">
                <a:solidFill>
                  <a:schemeClr val="accent2">
                    <a:lumMod val="60000"/>
                    <a:lumOff val="40000"/>
                  </a:schemeClr>
                </a:solidFill>
              </a:rPr>
              <a:t> </a:t>
            </a:r>
            <a:r>
              <a:rPr lang="it-IT" sz="1500" dirty="0" err="1">
                <a:solidFill>
                  <a:schemeClr val="accent2">
                    <a:lumMod val="60000"/>
                    <a:lumOff val="40000"/>
                  </a:schemeClr>
                </a:solidFill>
              </a:rPr>
              <a:t>auf</a:t>
            </a:r>
            <a:r>
              <a:rPr lang="it-IT" sz="1500" dirty="0">
                <a:solidFill>
                  <a:schemeClr val="accent2">
                    <a:lumMod val="60000"/>
                    <a:lumOff val="40000"/>
                  </a:schemeClr>
                </a:solidFill>
              </a:rPr>
              <a:t> Deutsch und zum </a:t>
            </a:r>
            <a:r>
              <a:rPr lang="it-IT" sz="1500" dirty="0" err="1">
                <a:solidFill>
                  <a:schemeClr val="accent2">
                    <a:lumMod val="60000"/>
                    <a:lumOff val="40000"/>
                  </a:schemeClr>
                </a:solidFill>
              </a:rPr>
              <a:t>Anordnen</a:t>
            </a:r>
            <a:endParaRPr lang="it-IT" sz="1500" dirty="0">
              <a:solidFill>
                <a:schemeClr val="accent2">
                  <a:lumMod val="60000"/>
                  <a:lumOff val="40000"/>
                </a:schemeClr>
              </a:solidFill>
            </a:endParaRPr>
          </a:p>
        </p:txBody>
      </p:sp>
    </p:spTree>
    <p:extLst>
      <p:ext uri="{BB962C8B-B14F-4D97-AF65-F5344CB8AC3E}">
        <p14:creationId xmlns:p14="http://schemas.microsoft.com/office/powerpoint/2010/main" val="131571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6" grpId="0" animBg="1"/>
      <p:bldP spid="7" grpId="0" animBg="1"/>
      <p:bldP spid="8" grpId="0"/>
      <p:bldP spid="11" grpId="0" animBg="1"/>
      <p:bldP spid="12" grpId="0"/>
      <p:bldP spid="14"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1D15EC3-1A50-F91E-BC18-2B05014388A9}"/>
            </a:ext>
          </a:extLst>
        </p:cNvPr>
        <p:cNvGrpSpPr/>
        <p:nvPr/>
      </p:nvGrpSpPr>
      <p:grpSpPr>
        <a:xfrm>
          <a:off x="0" y="0"/>
          <a:ext cx="0" cy="0"/>
          <a:chOff x="0" y="0"/>
          <a:chExt cx="0" cy="0"/>
        </a:xfrm>
      </p:grpSpPr>
      <p:pic>
        <p:nvPicPr>
          <p:cNvPr id="25" name="Immagine 24">
            <a:extLst>
              <a:ext uri="{FF2B5EF4-FFF2-40B4-BE49-F238E27FC236}">
                <a16:creationId xmlns:a16="http://schemas.microsoft.com/office/drawing/2014/main" xmlns="" id="{5D1E1628-9922-CB4C-8729-4B6395411343}"/>
              </a:ext>
            </a:extLst>
          </p:cNvPr>
          <p:cNvPicPr>
            <a:picLocks noChangeAspect="1"/>
          </p:cNvPicPr>
          <p:nvPr/>
        </p:nvPicPr>
        <p:blipFill rotWithShape="1">
          <a:blip r:embed="rId3"/>
          <a:srcRect l="37209" t="22521" r="35828" b="11456"/>
          <a:stretch/>
        </p:blipFill>
        <p:spPr>
          <a:xfrm>
            <a:off x="3900665" y="840155"/>
            <a:ext cx="4243116" cy="5844386"/>
          </a:xfrm>
          <a:prstGeom prst="rect">
            <a:avLst/>
          </a:prstGeom>
          <a:ln>
            <a:noFill/>
          </a:ln>
          <a:effectLst>
            <a:outerShdw blurRad="292100" dist="139700" dir="2700000" algn="tl" rotWithShape="0">
              <a:srgbClr val="333333">
                <a:alpha val="65000"/>
              </a:srgbClr>
            </a:outerShdw>
          </a:effectLst>
        </p:spPr>
      </p:pic>
      <p:sp>
        <p:nvSpPr>
          <p:cNvPr id="2" name="Titolo 1">
            <a:extLst>
              <a:ext uri="{FF2B5EF4-FFF2-40B4-BE49-F238E27FC236}">
                <a16:creationId xmlns:a16="http://schemas.microsoft.com/office/drawing/2014/main" xmlns="" id="{2F7C2158-3ADC-976C-2A1D-FFC5BD363069}"/>
              </a:ext>
            </a:extLst>
          </p:cNvPr>
          <p:cNvSpPr>
            <a:spLocks noGrp="1"/>
          </p:cNvSpPr>
          <p:nvPr>
            <p:ph type="title"/>
          </p:nvPr>
        </p:nvSpPr>
        <p:spPr>
          <a:xfrm>
            <a:off x="2095131" y="253361"/>
            <a:ext cx="9942990" cy="891857"/>
          </a:xfrm>
        </p:spPr>
        <p:txBody>
          <a:bodyPr>
            <a:normAutofit fontScale="90000"/>
          </a:bodyPr>
          <a:lstStyle/>
          <a:p>
            <a:r>
              <a:rPr lang="it-IT" dirty="0" err="1"/>
              <a:t>Mündliche</a:t>
            </a:r>
            <a:r>
              <a:rPr lang="it-IT" dirty="0"/>
              <a:t> </a:t>
            </a:r>
            <a:r>
              <a:rPr lang="it-IT" dirty="0" err="1"/>
              <a:t>prüfung</a:t>
            </a:r>
            <a:r>
              <a:rPr lang="it-IT" sz="3000" dirty="0"/>
              <a:t/>
            </a:r>
            <a:br>
              <a:rPr lang="it-IT" sz="3000" dirty="0"/>
            </a:br>
            <a:r>
              <a:rPr lang="it-IT" sz="3000" dirty="0"/>
              <a:t>(</a:t>
            </a:r>
            <a:r>
              <a:rPr lang="it-IT" sz="3000" dirty="0" err="1"/>
              <a:t>Seite</a:t>
            </a:r>
            <a:r>
              <a:rPr lang="it-IT" sz="3000" dirty="0"/>
              <a:t> 3/3)</a:t>
            </a:r>
          </a:p>
        </p:txBody>
      </p:sp>
      <p:sp>
        <p:nvSpPr>
          <p:cNvPr id="9" name="Segnaposto contenuto 2">
            <a:extLst>
              <a:ext uri="{FF2B5EF4-FFF2-40B4-BE49-F238E27FC236}">
                <a16:creationId xmlns:a16="http://schemas.microsoft.com/office/drawing/2014/main" xmlns="" id="{1B2B1933-F92A-AB25-8ED3-2F0776704B24}"/>
              </a:ext>
            </a:extLst>
          </p:cNvPr>
          <p:cNvSpPr txBox="1">
            <a:spLocks/>
          </p:cNvSpPr>
          <p:nvPr/>
        </p:nvSpPr>
        <p:spPr>
          <a:xfrm>
            <a:off x="443790" y="1219119"/>
            <a:ext cx="2592371" cy="8918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Aufnahme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Dialogs</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7" name="Freccia in giù 6">
            <a:extLst>
              <a:ext uri="{FF2B5EF4-FFF2-40B4-BE49-F238E27FC236}">
                <a16:creationId xmlns:a16="http://schemas.microsoft.com/office/drawing/2014/main" xmlns="" id="{707C88F1-2698-DD2E-F67D-D5D7858EEA2F}"/>
              </a:ext>
            </a:extLst>
          </p:cNvPr>
          <p:cNvSpPr/>
          <p:nvPr/>
        </p:nvSpPr>
        <p:spPr>
          <a:xfrm rot="16200000">
            <a:off x="3467093" y="992963"/>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Segnaposto contenuto 2">
            <a:extLst>
              <a:ext uri="{FF2B5EF4-FFF2-40B4-BE49-F238E27FC236}">
                <a16:creationId xmlns:a16="http://schemas.microsoft.com/office/drawing/2014/main" xmlns="" id="{0D72EFE7-662D-A64C-0CE5-82D463EB3008}"/>
              </a:ext>
            </a:extLst>
          </p:cNvPr>
          <p:cNvSpPr txBox="1">
            <a:spLocks/>
          </p:cNvSpPr>
          <p:nvPr/>
        </p:nvSpPr>
        <p:spPr>
          <a:xfrm>
            <a:off x="8604928" y="1544471"/>
            <a:ext cx="2592371" cy="4504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Selbstevaluation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5" name="Freccia in giù 14">
            <a:extLst>
              <a:ext uri="{FF2B5EF4-FFF2-40B4-BE49-F238E27FC236}">
                <a16:creationId xmlns:a16="http://schemas.microsoft.com/office/drawing/2014/main" xmlns="" id="{373A7981-1875-4F65-0507-744BAC64F212}"/>
              </a:ext>
            </a:extLst>
          </p:cNvPr>
          <p:cNvSpPr/>
          <p:nvPr/>
        </p:nvSpPr>
        <p:spPr>
          <a:xfrm rot="5400000">
            <a:off x="7454199" y="861778"/>
            <a:ext cx="164588" cy="1883363"/>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Segnaposto contenuto 2">
            <a:extLst>
              <a:ext uri="{FF2B5EF4-FFF2-40B4-BE49-F238E27FC236}">
                <a16:creationId xmlns:a16="http://schemas.microsoft.com/office/drawing/2014/main" xmlns="" id="{8C656805-3235-C15E-D334-10754A10A092}"/>
              </a:ext>
            </a:extLst>
          </p:cNvPr>
          <p:cNvSpPr txBox="1">
            <a:spLocks/>
          </p:cNvSpPr>
          <p:nvPr/>
        </p:nvSpPr>
        <p:spPr>
          <a:xfrm>
            <a:off x="8596450" y="2069720"/>
            <a:ext cx="3308505" cy="103564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Aufnahmegeräte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mit</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einem</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anderen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Paar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austauschen</a:t>
            </a:r>
            <a:endParaRPr lang="it-IT" sz="2000" dirty="0">
              <a:solidFill>
                <a:srgbClr val="000000"/>
              </a:solidFill>
              <a:latin typeface="+mj-lt"/>
              <a:ea typeface="MS Mincho" panose="02020609040205080304" pitchFamily="49" charset="-128"/>
              <a:cs typeface="Times New Roman" panose="02020603050405020304" pitchFamily="18" charset="0"/>
            </a:endParaRPr>
          </a:p>
          <a:p>
            <a:pPr marL="0" indent="0">
              <a:lnSpc>
                <a:spcPct val="120000"/>
              </a:lnSpc>
              <a:spcBef>
                <a:spcPts val="0"/>
              </a:spcBef>
              <a:buFont typeface="Arial" panose="020B0604020202020204" pitchFamily="34" charset="0"/>
              <a:buNone/>
            </a:pPr>
            <a:r>
              <a:rPr lang="it-IT" sz="2000" dirty="0">
                <a:solidFill>
                  <a:srgbClr val="000000"/>
                </a:solidFill>
                <a:latin typeface="Calibri" panose="020F0502020204030204" pitchFamily="34" charset="0"/>
                <a:ea typeface="MS Mincho" panose="02020609040205080304" pitchFamily="49" charset="-128"/>
                <a:cs typeface="Calibri" panose="020F0502020204030204" pitchFamily="34" charset="0"/>
              </a:rPr>
              <a:t>→</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Partnerevaluation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7" name="Freccia in giù 16">
            <a:extLst>
              <a:ext uri="{FF2B5EF4-FFF2-40B4-BE49-F238E27FC236}">
                <a16:creationId xmlns:a16="http://schemas.microsoft.com/office/drawing/2014/main" xmlns="" id="{44D3F648-B2A0-ABC3-10DE-7B28700FA924}"/>
              </a:ext>
            </a:extLst>
          </p:cNvPr>
          <p:cNvSpPr/>
          <p:nvPr/>
        </p:nvSpPr>
        <p:spPr>
          <a:xfrm rot="5400000">
            <a:off x="7607168" y="1470902"/>
            <a:ext cx="179726" cy="1562287"/>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Segnaposto contenuto 2">
            <a:extLst>
              <a:ext uri="{FF2B5EF4-FFF2-40B4-BE49-F238E27FC236}">
                <a16:creationId xmlns:a16="http://schemas.microsoft.com/office/drawing/2014/main" xmlns="" id="{691B5FCC-EBE5-92EC-1799-B5AD21FBA6BF}"/>
              </a:ext>
            </a:extLst>
          </p:cNvPr>
          <p:cNvSpPr txBox="1">
            <a:spLocks/>
          </p:cNvSpPr>
          <p:nvPr/>
        </p:nvSpPr>
        <p:spPr>
          <a:xfrm>
            <a:off x="60272" y="2069720"/>
            <a:ext cx="2947872" cy="21915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Erläuterung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der</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Bewertung</a:t>
            </a:r>
            <a:r>
              <a:rPr lang="it-IT" sz="2000" dirty="0">
                <a:solidFill>
                  <a:srgbClr val="000000"/>
                </a:solidFill>
                <a:latin typeface="+mj-lt"/>
                <a:ea typeface="MS Mincho" panose="02020609040205080304" pitchFamily="49" charset="-128"/>
                <a:cs typeface="Times New Roman" panose="02020603050405020304" pitchFamily="18" charset="0"/>
              </a:rPr>
              <a:t> (positive + </a:t>
            </a:r>
            <a:r>
              <a:rPr lang="it-IT" sz="2000" dirty="0" err="1">
                <a:solidFill>
                  <a:srgbClr val="000000"/>
                </a:solidFill>
                <a:latin typeface="+mj-lt"/>
                <a:ea typeface="MS Mincho" panose="02020609040205080304" pitchFamily="49" charset="-128"/>
                <a:cs typeface="Times New Roman" panose="02020603050405020304" pitchFamily="18" charset="0"/>
              </a:rPr>
              <a:t>verbesserungswürdige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Aspekte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im</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Hinblick</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auf</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summativen</a:t>
            </a:r>
            <a:r>
              <a:rPr lang="it-IT" sz="2000" dirty="0">
                <a:solidFill>
                  <a:srgbClr val="000000"/>
                </a:solidFill>
                <a:latin typeface="+mj-lt"/>
                <a:ea typeface="MS Mincho" panose="02020609040205080304" pitchFamily="49" charset="-128"/>
                <a:cs typeface="Times New Roman" panose="02020603050405020304" pitchFamily="18" charset="0"/>
              </a:rPr>
              <a:t> Test</a:t>
            </a:r>
          </a:p>
        </p:txBody>
      </p:sp>
      <p:sp>
        <p:nvSpPr>
          <p:cNvPr id="19" name="Freccia in giù 18">
            <a:extLst>
              <a:ext uri="{FF2B5EF4-FFF2-40B4-BE49-F238E27FC236}">
                <a16:creationId xmlns:a16="http://schemas.microsoft.com/office/drawing/2014/main" xmlns="" id="{D726633B-57DC-2617-8FDF-7DE2880A3A22}"/>
              </a:ext>
            </a:extLst>
          </p:cNvPr>
          <p:cNvSpPr/>
          <p:nvPr/>
        </p:nvSpPr>
        <p:spPr>
          <a:xfrm rot="16200000">
            <a:off x="3557351" y="1968658"/>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egnaposto contenuto 2">
            <a:extLst>
              <a:ext uri="{FF2B5EF4-FFF2-40B4-BE49-F238E27FC236}">
                <a16:creationId xmlns:a16="http://schemas.microsoft.com/office/drawing/2014/main" xmlns="" id="{EB3FE5BF-7153-97FC-226B-01DCC75942D1}"/>
              </a:ext>
            </a:extLst>
          </p:cNvPr>
          <p:cNvSpPr txBox="1">
            <a:spLocks/>
          </p:cNvSpPr>
          <p:nvPr/>
        </p:nvSpPr>
        <p:spPr>
          <a:xfrm>
            <a:off x="8478175" y="3452352"/>
            <a:ext cx="3308505" cy="14277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Alle </a:t>
            </a:r>
            <a:r>
              <a:rPr lang="it-IT" sz="2000" dirty="0" err="1">
                <a:solidFill>
                  <a:srgbClr val="000000"/>
                </a:solidFill>
                <a:latin typeface="+mj-lt"/>
                <a:ea typeface="MS Mincho" panose="02020609040205080304" pitchFamily="49" charset="-128"/>
                <a:cs typeface="Times New Roman" panose="02020603050405020304" pitchFamily="18" charset="0"/>
              </a:rPr>
              <a:t>Aufnahmegeräte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werden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gesammelt</a:t>
            </a:r>
            <a:r>
              <a:rPr lang="it-IT" sz="2000" dirty="0">
                <a:solidFill>
                  <a:srgbClr val="000000"/>
                </a:solidFill>
                <a:latin typeface="+mj-lt"/>
                <a:ea typeface="MS Mincho" panose="02020609040205080304" pitchFamily="49" charset="-128"/>
                <a:cs typeface="Times New Roman" panose="02020603050405020304" pitchFamily="18" charset="0"/>
              </a:rPr>
              <a:t> </a:t>
            </a:r>
          </a:p>
          <a:p>
            <a:pPr marL="0" indent="0">
              <a:lnSpc>
                <a:spcPct val="120000"/>
              </a:lnSpc>
              <a:spcBef>
                <a:spcPts val="0"/>
              </a:spcBef>
              <a:buFont typeface="Arial" panose="020B0604020202020204" pitchFamily="34" charset="0"/>
              <a:buNone/>
            </a:pPr>
            <a:r>
              <a:rPr lang="it-IT" sz="2000" dirty="0">
                <a:solidFill>
                  <a:srgbClr val="000000"/>
                </a:solidFill>
                <a:latin typeface="Calibri" panose="020F0502020204030204" pitchFamily="34" charset="0"/>
                <a:ea typeface="MS Mincho" panose="02020609040205080304" pitchFamily="49" charset="-128"/>
                <a:cs typeface="Calibri" panose="020F0502020204030204" pitchFamily="34" charset="0"/>
              </a:rPr>
              <a:t>→ </a:t>
            </a:r>
            <a:r>
              <a:rPr lang="it-IT" sz="2000" dirty="0">
                <a:solidFill>
                  <a:srgbClr val="000000"/>
                </a:solidFill>
                <a:latin typeface="+mj-lt"/>
                <a:ea typeface="MS Mincho" panose="02020609040205080304" pitchFamily="49" charset="-128"/>
                <a:cs typeface="Times New Roman" panose="02020603050405020304" pitchFamily="18" charset="0"/>
              </a:rPr>
              <a:t>formative </a:t>
            </a:r>
            <a:r>
              <a:rPr lang="it-IT" sz="2000" dirty="0" err="1">
                <a:solidFill>
                  <a:srgbClr val="000000"/>
                </a:solidFill>
                <a:latin typeface="+mj-lt"/>
                <a:ea typeface="MS Mincho" panose="02020609040205080304" pitchFamily="49" charset="-128"/>
                <a:cs typeface="Times New Roman" panose="02020603050405020304" pitchFamily="18" charset="0"/>
              </a:rPr>
              <a:t>schriftliche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Bewertung</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21" name="Freccia in giù 20">
            <a:extLst>
              <a:ext uri="{FF2B5EF4-FFF2-40B4-BE49-F238E27FC236}">
                <a16:creationId xmlns:a16="http://schemas.microsoft.com/office/drawing/2014/main" xmlns="" id="{950A5064-AF6C-B2C3-4A59-6DE4E5F1FF27}"/>
              </a:ext>
            </a:extLst>
          </p:cNvPr>
          <p:cNvSpPr/>
          <p:nvPr/>
        </p:nvSpPr>
        <p:spPr>
          <a:xfrm rot="7059744">
            <a:off x="8073219" y="2682481"/>
            <a:ext cx="249011" cy="1050031"/>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Segnaposto contenuto 2">
            <a:extLst>
              <a:ext uri="{FF2B5EF4-FFF2-40B4-BE49-F238E27FC236}">
                <a16:creationId xmlns:a16="http://schemas.microsoft.com/office/drawing/2014/main" xmlns="" id="{8F0B8FDF-5815-B9B5-1101-462276813FC1}"/>
              </a:ext>
            </a:extLst>
          </p:cNvPr>
          <p:cNvSpPr txBox="1">
            <a:spLocks/>
          </p:cNvSpPr>
          <p:nvPr/>
        </p:nvSpPr>
        <p:spPr>
          <a:xfrm>
            <a:off x="168532" y="4622901"/>
            <a:ext cx="2867629" cy="190257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Austausch</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im</a:t>
            </a:r>
            <a:r>
              <a:rPr lang="it-IT" sz="2000" dirty="0">
                <a:solidFill>
                  <a:srgbClr val="000000"/>
                </a:solidFill>
                <a:latin typeface="+mj-lt"/>
                <a:ea typeface="MS Mincho" panose="02020609040205080304" pitchFamily="49" charset="-128"/>
                <a:cs typeface="Times New Roman" panose="02020603050405020304" pitchFamily="18" charset="0"/>
              </a:rPr>
              <a:t> Plenum</a:t>
            </a:r>
          </a:p>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Nachdenken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über</a:t>
            </a:r>
            <a:r>
              <a:rPr lang="it-IT" sz="2000" dirty="0">
                <a:solidFill>
                  <a:srgbClr val="000000"/>
                </a:solidFill>
                <a:latin typeface="+mj-lt"/>
                <a:ea typeface="MS Mincho" panose="02020609040205080304" pitchFamily="49" charset="-128"/>
                <a:cs typeface="Times New Roman" panose="02020603050405020304" pitchFamily="18" charset="0"/>
              </a:rPr>
              <a:t>:  </a:t>
            </a:r>
          </a:p>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erreichte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Ziele</a:t>
            </a:r>
            <a:r>
              <a:rPr lang="it-IT" sz="2000" dirty="0">
                <a:solidFill>
                  <a:srgbClr val="000000"/>
                </a:solidFill>
                <a:latin typeface="+mj-lt"/>
                <a:ea typeface="MS Mincho" panose="02020609040205080304" pitchFamily="49" charset="-128"/>
                <a:cs typeface="Times New Roman" panose="02020603050405020304" pitchFamily="18" charset="0"/>
              </a:rPr>
              <a:t>,</a:t>
            </a:r>
          </a:p>
          <a:p>
            <a:pPr marL="0" indent="0" algn="r">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zu</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verbessernde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Aspekte</a:t>
            </a:r>
            <a:r>
              <a:rPr lang="it-IT" sz="2000" dirty="0">
                <a:solidFill>
                  <a:srgbClr val="000000"/>
                </a:solidFill>
                <a:latin typeface="+mj-lt"/>
                <a:ea typeface="MS Mincho" panose="02020609040205080304" pitchFamily="49" charset="-128"/>
                <a:cs typeface="Times New Roman" panose="02020603050405020304" pitchFamily="18" charset="0"/>
              </a:rPr>
              <a:t>,</a:t>
            </a:r>
          </a:p>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Lernstrategien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23" name="Freccia in giù 22">
            <a:extLst>
              <a:ext uri="{FF2B5EF4-FFF2-40B4-BE49-F238E27FC236}">
                <a16:creationId xmlns:a16="http://schemas.microsoft.com/office/drawing/2014/main" xmlns="" id="{0B6C2E09-C1EB-B91A-A061-9DE2336B8E89}"/>
              </a:ext>
            </a:extLst>
          </p:cNvPr>
          <p:cNvSpPr/>
          <p:nvPr/>
        </p:nvSpPr>
        <p:spPr>
          <a:xfrm rot="13940846">
            <a:off x="3161049" y="3038598"/>
            <a:ext cx="220913" cy="2031022"/>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52939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13" grpId="0"/>
      <p:bldP spid="15" grpId="0" animBg="1"/>
      <p:bldP spid="16" grpId="0"/>
      <p:bldP spid="17" grpId="0" animBg="1"/>
      <p:bldP spid="18" grpId="0"/>
      <p:bldP spid="19" grpId="0" animBg="1"/>
      <p:bldP spid="20" grpId="0"/>
      <p:bldP spid="21" grpId="0" animBg="1"/>
      <p:bldP spid="22" grpId="0"/>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02CCF3F-040C-14FC-6EEA-E533B2BB06F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669171F1-E322-0EAF-B951-3E2249485C44}"/>
              </a:ext>
            </a:extLst>
          </p:cNvPr>
          <p:cNvSpPr>
            <a:spLocks noGrp="1"/>
          </p:cNvSpPr>
          <p:nvPr>
            <p:ph type="title"/>
          </p:nvPr>
        </p:nvSpPr>
        <p:spPr>
          <a:xfrm>
            <a:off x="2095131" y="253361"/>
            <a:ext cx="9942990" cy="891857"/>
          </a:xfrm>
        </p:spPr>
        <p:txBody>
          <a:bodyPr>
            <a:normAutofit/>
          </a:bodyPr>
          <a:lstStyle/>
          <a:p>
            <a:r>
              <a:rPr lang="it-IT" dirty="0" err="1"/>
              <a:t>Selbst</a:t>
            </a:r>
            <a:r>
              <a:rPr lang="it-IT" dirty="0"/>
              <a:t>- und </a:t>
            </a:r>
            <a:r>
              <a:rPr lang="it-IT" dirty="0" err="1"/>
              <a:t>partnerevaluation</a:t>
            </a:r>
            <a:endParaRPr lang="it-IT" sz="3000" dirty="0"/>
          </a:p>
        </p:txBody>
      </p:sp>
      <p:pic>
        <p:nvPicPr>
          <p:cNvPr id="27" name="Immagine 26">
            <a:extLst>
              <a:ext uri="{FF2B5EF4-FFF2-40B4-BE49-F238E27FC236}">
                <a16:creationId xmlns:a16="http://schemas.microsoft.com/office/drawing/2014/main" xmlns="" id="{6FA6EA31-F142-26F4-8974-D4F26CBEF6A8}"/>
              </a:ext>
            </a:extLst>
          </p:cNvPr>
          <p:cNvPicPr>
            <a:picLocks noChangeAspect="1"/>
          </p:cNvPicPr>
          <p:nvPr/>
        </p:nvPicPr>
        <p:blipFill rotWithShape="1">
          <a:blip r:embed="rId3"/>
          <a:srcRect l="38460" t="25824" r="37993" b="8867"/>
          <a:stretch/>
        </p:blipFill>
        <p:spPr>
          <a:xfrm>
            <a:off x="2006354" y="1145218"/>
            <a:ext cx="3752750" cy="5404920"/>
          </a:xfrm>
          <a:prstGeom prst="rect">
            <a:avLst/>
          </a:prstGeom>
          <a:ln>
            <a:noFill/>
          </a:ln>
          <a:effectLst>
            <a:outerShdw blurRad="292100" dist="139700" dir="2700000" algn="tl" rotWithShape="0">
              <a:srgbClr val="333333">
                <a:alpha val="65000"/>
              </a:srgbClr>
            </a:outerShdw>
          </a:effectLst>
        </p:spPr>
      </p:pic>
      <p:pic>
        <p:nvPicPr>
          <p:cNvPr id="29" name="Immagine 28">
            <a:extLst>
              <a:ext uri="{FF2B5EF4-FFF2-40B4-BE49-F238E27FC236}">
                <a16:creationId xmlns:a16="http://schemas.microsoft.com/office/drawing/2014/main" xmlns="" id="{F6311926-B211-DFC5-E0C0-304545EFE82E}"/>
              </a:ext>
            </a:extLst>
          </p:cNvPr>
          <p:cNvPicPr>
            <a:picLocks noChangeAspect="1"/>
          </p:cNvPicPr>
          <p:nvPr/>
        </p:nvPicPr>
        <p:blipFill rotWithShape="1">
          <a:blip r:embed="rId4"/>
          <a:srcRect l="38301" t="26858" r="37888" b="9874"/>
          <a:stretch/>
        </p:blipFill>
        <p:spPr>
          <a:xfrm>
            <a:off x="6096000" y="1145218"/>
            <a:ext cx="3616171" cy="5404920"/>
          </a:xfrm>
          <a:prstGeom prst="rect">
            <a:avLst/>
          </a:prstGeom>
          <a:ln>
            <a:noFill/>
          </a:ln>
          <a:effectLst>
            <a:outerShdw blurRad="292100" dist="139700" dir="2700000" algn="tl" rotWithShape="0">
              <a:srgbClr val="333333">
                <a:alpha val="65000"/>
              </a:srgbClr>
            </a:outerShdw>
          </a:effectLst>
        </p:spPr>
      </p:pic>
      <p:sp>
        <p:nvSpPr>
          <p:cNvPr id="30" name="Ovale 29">
            <a:extLst>
              <a:ext uri="{FF2B5EF4-FFF2-40B4-BE49-F238E27FC236}">
                <a16:creationId xmlns:a16="http://schemas.microsoft.com/office/drawing/2014/main" xmlns="" id="{7E64F167-1663-91A5-4DD4-8BFA280A02A3}"/>
              </a:ext>
            </a:extLst>
          </p:cNvPr>
          <p:cNvSpPr/>
          <p:nvPr/>
        </p:nvSpPr>
        <p:spPr>
          <a:xfrm>
            <a:off x="1744591" y="1127461"/>
            <a:ext cx="1806478" cy="763100"/>
          </a:xfrm>
          <a:prstGeom prst="ellipse">
            <a:avLst/>
          </a:prstGeom>
          <a:no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Ovale 30">
            <a:extLst>
              <a:ext uri="{FF2B5EF4-FFF2-40B4-BE49-F238E27FC236}">
                <a16:creationId xmlns:a16="http://schemas.microsoft.com/office/drawing/2014/main" xmlns="" id="{92CB8A2D-EF0D-8A51-B630-E20E200408A4}"/>
              </a:ext>
            </a:extLst>
          </p:cNvPr>
          <p:cNvSpPr/>
          <p:nvPr/>
        </p:nvSpPr>
        <p:spPr>
          <a:xfrm>
            <a:off x="5988117" y="1057920"/>
            <a:ext cx="1806478" cy="763100"/>
          </a:xfrm>
          <a:prstGeom prst="ellipse">
            <a:avLst/>
          </a:prstGeom>
          <a:no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25706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C2F7D40-51A9-B21C-FFA1-3AEB7938926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3D8B2CEA-2FF7-886D-FCBB-95D33CE83779}"/>
              </a:ext>
            </a:extLst>
          </p:cNvPr>
          <p:cNvSpPr>
            <a:spLocks noGrp="1"/>
          </p:cNvSpPr>
          <p:nvPr>
            <p:ph type="title"/>
          </p:nvPr>
        </p:nvSpPr>
        <p:spPr>
          <a:xfrm>
            <a:off x="2095131" y="253361"/>
            <a:ext cx="9942990" cy="891857"/>
          </a:xfrm>
        </p:spPr>
        <p:txBody>
          <a:bodyPr>
            <a:normAutofit/>
          </a:bodyPr>
          <a:lstStyle/>
          <a:p>
            <a:r>
              <a:rPr lang="it-IT"/>
              <a:t>SCHLUSSFOLGERUNG</a:t>
            </a:r>
            <a:endParaRPr lang="it-IT" sz="3000" dirty="0"/>
          </a:p>
        </p:txBody>
      </p:sp>
      <p:sp>
        <p:nvSpPr>
          <p:cNvPr id="3" name="Segnaposto contenuto 2">
            <a:extLst>
              <a:ext uri="{FF2B5EF4-FFF2-40B4-BE49-F238E27FC236}">
                <a16:creationId xmlns:a16="http://schemas.microsoft.com/office/drawing/2014/main" xmlns="" id="{140654D1-80B5-7560-378A-027527B3B1FB}"/>
              </a:ext>
            </a:extLst>
          </p:cNvPr>
          <p:cNvSpPr txBox="1">
            <a:spLocks/>
          </p:cNvSpPr>
          <p:nvPr/>
        </p:nvSpPr>
        <p:spPr>
          <a:xfrm>
            <a:off x="782725" y="1245492"/>
            <a:ext cx="10626548" cy="510092"/>
          </a:xfrm>
          <a:prstGeom prst="rect">
            <a:avLst/>
          </a:prstGeom>
        </p:spPr>
        <p:txBody>
          <a:bodyPr vert="horz" lIns="91440" tIns="45720" rIns="91440" bIns="45720" rtlCol="0">
            <a:normAutofit/>
          </a:bodyPr>
          <a:lstStyle>
            <a:defPPr>
              <a:defRPr lang="en-US"/>
            </a:defPPr>
            <a:lvl1pPr marL="228600" indent="-228600" defTabSz="914400">
              <a:lnSpc>
                <a:spcPct val="120000"/>
              </a:lnSpc>
              <a:spcBef>
                <a:spcPts val="0"/>
              </a:spcBef>
              <a:buFont typeface="Wingdings" panose="05000000000000000000" pitchFamily="2" charset="2"/>
              <a:buChar char="ü"/>
              <a:defRPr sz="2000">
                <a:solidFill>
                  <a:srgbClr val="000000"/>
                </a:solidFill>
                <a:latin typeface="+mj-lt"/>
                <a:ea typeface="MS Mincho" panose="02020609040205080304" pitchFamily="49" charset="-128"/>
                <a:cs typeface="Times New Roman" panose="02020603050405020304" pitchFamily="18" charset="0"/>
              </a:defRPr>
            </a:lvl1pPr>
            <a:lvl2pPr marL="685800" indent="-228600" defTabSz="914400">
              <a:lnSpc>
                <a:spcPct val="90000"/>
              </a:lnSpc>
              <a:spcBef>
                <a:spcPts val="500"/>
              </a:spcBef>
              <a:buFont typeface="Arial" panose="020B0604020202020204" pitchFamily="34" charset="0"/>
              <a:buChar char="•"/>
              <a:defRPr sz="2000"/>
            </a:lvl2pPr>
            <a:lvl3pPr marL="1143000" indent="-228600" defTabSz="914400">
              <a:lnSpc>
                <a:spcPct val="90000"/>
              </a:lnSpc>
              <a:spcBef>
                <a:spcPts val="500"/>
              </a:spcBef>
              <a:buFont typeface="Arial" panose="020B0604020202020204" pitchFamily="34" charset="0"/>
              <a:buChar char="•"/>
            </a:lvl3pPr>
            <a:lvl4pPr marL="1600200" indent="-228600" defTabSz="914400">
              <a:lnSpc>
                <a:spcPct val="90000"/>
              </a:lnSpc>
              <a:spcBef>
                <a:spcPts val="500"/>
              </a:spcBef>
              <a:buFont typeface="Arial" panose="020B0604020202020204" pitchFamily="34" charset="0"/>
              <a:buChar char="•"/>
              <a:defRPr sz="1600"/>
            </a:lvl4pPr>
            <a:lvl5pPr marL="2057400" indent="-228600" defTabSz="914400">
              <a:lnSpc>
                <a:spcPct val="90000"/>
              </a:lnSpc>
              <a:spcBef>
                <a:spcPts val="500"/>
              </a:spcBef>
              <a:buFont typeface="Arial" panose="020B0604020202020204" pitchFamily="34" charset="0"/>
              <a:buChar char="•"/>
              <a:defRPr sz="1600"/>
            </a:lvl5pPr>
            <a:lvl6pPr marL="2514600" indent="-228600" defTabSz="914400">
              <a:lnSpc>
                <a:spcPct val="90000"/>
              </a:lnSpc>
              <a:spcBef>
                <a:spcPts val="500"/>
              </a:spcBef>
              <a:buFont typeface="Arial" panose="020B0604020202020204" pitchFamily="34" charset="0"/>
              <a:buChar char="•"/>
              <a:defRPr sz="1600"/>
            </a:lvl6pPr>
            <a:lvl7pPr marL="2971800" indent="-228600" defTabSz="914400">
              <a:lnSpc>
                <a:spcPct val="90000"/>
              </a:lnSpc>
              <a:spcBef>
                <a:spcPts val="500"/>
              </a:spcBef>
              <a:buFont typeface="Arial" panose="020B0604020202020204" pitchFamily="34" charset="0"/>
              <a:buChar char="•"/>
              <a:defRPr sz="1600"/>
            </a:lvl7pPr>
            <a:lvl8pPr marL="3429000" indent="-228600" defTabSz="914400">
              <a:lnSpc>
                <a:spcPct val="90000"/>
              </a:lnSpc>
              <a:spcBef>
                <a:spcPts val="500"/>
              </a:spcBef>
              <a:buFont typeface="Arial" panose="020B0604020202020204" pitchFamily="34" charset="0"/>
              <a:buChar char="•"/>
              <a:defRPr sz="1600"/>
            </a:lvl8pPr>
            <a:lvl9pPr marL="3886200" indent="-228600" defTabSz="914400">
              <a:lnSpc>
                <a:spcPct val="90000"/>
              </a:lnSpc>
              <a:spcBef>
                <a:spcPts val="500"/>
              </a:spcBef>
              <a:buFont typeface="Arial" panose="020B0604020202020204" pitchFamily="34" charset="0"/>
              <a:buChar char="•"/>
              <a:defRPr sz="1600"/>
            </a:lvl9pPr>
          </a:lstStyle>
          <a:p>
            <a:r>
              <a:rPr lang="de-CH" dirty="0"/>
              <a:t>Mündlichkeit, Autonomie und Bewusstsein wird in fast jeder Phase gefördert</a:t>
            </a:r>
            <a:endParaRPr lang="it-IT" dirty="0"/>
          </a:p>
        </p:txBody>
      </p:sp>
      <p:sp>
        <p:nvSpPr>
          <p:cNvPr id="4" name="Segnaposto contenuto 2">
            <a:extLst>
              <a:ext uri="{FF2B5EF4-FFF2-40B4-BE49-F238E27FC236}">
                <a16:creationId xmlns:a16="http://schemas.microsoft.com/office/drawing/2014/main" xmlns="" id="{3423A648-0251-278E-8D33-B5B7F893C4DE}"/>
              </a:ext>
            </a:extLst>
          </p:cNvPr>
          <p:cNvSpPr txBox="1">
            <a:spLocks/>
          </p:cNvSpPr>
          <p:nvPr/>
        </p:nvSpPr>
        <p:spPr>
          <a:xfrm>
            <a:off x="747225" y="3429000"/>
            <a:ext cx="5397718" cy="4997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ü"/>
            </a:pPr>
            <a:r>
              <a:rPr lang="it-IT" sz="2000" dirty="0" err="1">
                <a:solidFill>
                  <a:srgbClr val="000000"/>
                </a:solidFill>
                <a:latin typeface="+mj-lt"/>
                <a:ea typeface="MS Mincho" panose="02020609040205080304" pitchFamily="49" charset="-128"/>
                <a:cs typeface="Times New Roman" panose="02020603050405020304" pitchFamily="18" charset="0"/>
              </a:rPr>
              <a:t>Überfachliche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Kompetenzen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sp>
        <p:nvSpPr>
          <p:cNvPr id="10" name="Segnaposto contenuto 2">
            <a:extLst>
              <a:ext uri="{FF2B5EF4-FFF2-40B4-BE49-F238E27FC236}">
                <a16:creationId xmlns:a16="http://schemas.microsoft.com/office/drawing/2014/main" xmlns="" id="{79541A2D-19E7-CA5B-C1B4-1005BA602290}"/>
              </a:ext>
            </a:extLst>
          </p:cNvPr>
          <p:cNvSpPr txBox="1">
            <a:spLocks/>
          </p:cNvSpPr>
          <p:nvPr/>
        </p:nvSpPr>
        <p:spPr>
          <a:xfrm>
            <a:off x="795307" y="1755584"/>
            <a:ext cx="10697548" cy="62324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ü"/>
            </a:pPr>
            <a:r>
              <a:rPr lang="de-CH" sz="2000" dirty="0">
                <a:solidFill>
                  <a:srgbClr val="000000"/>
                </a:solidFill>
                <a:latin typeface="+mj-lt"/>
                <a:ea typeface="MS Mincho" panose="02020609040205080304" pitchFamily="49" charset="-128"/>
                <a:cs typeface="Times New Roman" panose="02020603050405020304" pitchFamily="18" charset="0"/>
              </a:rPr>
              <a:t>Rolle der Lehrperson: die Lernenden trainieren und zum Nachdenken anregen, um zu verbessern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1" name="Segnaposto testo 46">
            <a:extLst>
              <a:ext uri="{FF2B5EF4-FFF2-40B4-BE49-F238E27FC236}">
                <a16:creationId xmlns:a16="http://schemas.microsoft.com/office/drawing/2014/main" xmlns="" id="{5FA8A17C-3662-7147-564A-ED8B9636B06F}"/>
              </a:ext>
            </a:extLst>
          </p:cNvPr>
          <p:cNvSpPr txBox="1">
            <a:spLocks/>
          </p:cNvSpPr>
          <p:nvPr/>
        </p:nvSpPr>
        <p:spPr>
          <a:xfrm>
            <a:off x="1507716" y="3873779"/>
            <a:ext cx="9176566" cy="89185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Font typeface="Arial" panose="020B0604020202020204" pitchFamily="34" charset="0"/>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t-IT" sz="2000" u="sng" dirty="0">
                <a:solidFill>
                  <a:srgbClr val="000000"/>
                </a:solidFill>
                <a:latin typeface="+mj-lt"/>
                <a:ea typeface="MS Mincho" panose="02020609040205080304" pitchFamily="49" charset="-128"/>
                <a:cs typeface="Times New Roman" panose="02020603050405020304" pitchFamily="18" charset="0"/>
              </a:rPr>
              <a:t>Collaborazione</a:t>
            </a:r>
            <a:r>
              <a:rPr lang="it-IT" sz="2000" dirty="0">
                <a:solidFill>
                  <a:srgbClr val="000000"/>
                </a:solidFill>
                <a:latin typeface="+mj-lt"/>
                <a:ea typeface="MS Mincho" panose="02020609040205080304" pitchFamily="49" charset="-128"/>
                <a:cs typeface="Times New Roman" panose="02020603050405020304" pitchFamily="18" charset="0"/>
              </a:rPr>
              <a:t>: </a:t>
            </a:r>
            <a:r>
              <a:rPr lang="de-CH" sz="2000" dirty="0">
                <a:solidFill>
                  <a:srgbClr val="000000"/>
                </a:solidFill>
                <a:latin typeface="+mj-lt"/>
                <a:ea typeface="MS Mincho" panose="02020609040205080304" pitchFamily="49" charset="-128"/>
                <a:cs typeface="Times New Roman" panose="02020603050405020304" pitchFamily="18" charset="0"/>
              </a:rPr>
              <a:t>der Lernende entwickelt einen kooperativen Geist, um sein Ziel zu erreichen, respektiert Rollen und Regeln und interagiert effektiv in der Gruppe.</a:t>
            </a:r>
            <a:endParaRPr lang="it-IT" sz="2000" dirty="0">
              <a:solidFill>
                <a:srgbClr val="000000"/>
              </a:solidFill>
              <a:latin typeface="+mj-lt"/>
              <a:ea typeface="MS Mincho" panose="02020609040205080304" pitchFamily="49" charset="-128"/>
              <a:cs typeface="Times New Roman" panose="02020603050405020304" pitchFamily="18" charset="0"/>
            </a:endParaRPr>
          </a:p>
          <a:p>
            <a:pPr>
              <a:lnSpc>
                <a:spcPct val="100000"/>
              </a:lnSpc>
              <a:spcBef>
                <a:spcPts val="0"/>
              </a:spcBef>
            </a:pP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2" name="Segnaposto testo 46">
            <a:extLst>
              <a:ext uri="{FF2B5EF4-FFF2-40B4-BE49-F238E27FC236}">
                <a16:creationId xmlns:a16="http://schemas.microsoft.com/office/drawing/2014/main" xmlns="" id="{4EE863CE-3AAE-DC9C-AEE0-9BF76B6015DA}"/>
              </a:ext>
            </a:extLst>
          </p:cNvPr>
          <p:cNvSpPr txBox="1">
            <a:spLocks/>
          </p:cNvSpPr>
          <p:nvPr/>
        </p:nvSpPr>
        <p:spPr>
          <a:xfrm>
            <a:off x="1430783" y="4987307"/>
            <a:ext cx="9942990" cy="972595"/>
          </a:xfrm>
          <a:prstGeom prst="rect">
            <a:avLst/>
          </a:prstGeom>
        </p:spPr>
        <p:txBody>
          <a:bodyPr vert="horz" lIns="0" tIns="0" rIns="0" bIns="0" rtlCol="0">
            <a:noAutofit/>
          </a:bodyPr>
          <a:lstStyle>
            <a:defPPr>
              <a:defRPr lang="en-US"/>
            </a:defPPr>
            <a:lvl1pPr indent="0" defTabSz="914400">
              <a:lnSpc>
                <a:spcPct val="100000"/>
              </a:lnSpc>
              <a:spcBef>
                <a:spcPts val="0"/>
              </a:spcBef>
              <a:buFont typeface="Arial" panose="020B0604020202020204" pitchFamily="34" charset="0"/>
              <a:buNone/>
              <a:defRPr sz="2000">
                <a:solidFill>
                  <a:srgbClr val="000000"/>
                </a:solidFill>
                <a:latin typeface="+mj-lt"/>
                <a:ea typeface="MS Mincho" panose="02020609040205080304" pitchFamily="49" charset="-128"/>
                <a:cs typeface="Times New Roman" panose="02020603050405020304" pitchFamily="18" charset="0"/>
              </a:defRPr>
            </a:lvl1pPr>
            <a:lvl2pPr marL="266700" indent="0" defTabSz="914400">
              <a:lnSpc>
                <a:spcPct val="90000"/>
              </a:lnSpc>
              <a:spcBef>
                <a:spcPts val="500"/>
              </a:spcBef>
              <a:buFont typeface="Arial" panose="020B0604020202020204" pitchFamily="34" charset="0"/>
              <a:buNone/>
              <a:defRPr sz="1600">
                <a:solidFill>
                  <a:schemeClr val="tx1">
                    <a:lumMod val="75000"/>
                    <a:lumOff val="25000"/>
                  </a:schemeClr>
                </a:solidFill>
              </a:defRPr>
            </a:lvl2pPr>
            <a:lvl3pPr marL="5429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3pPr>
            <a:lvl4pPr marL="8096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4pPr>
            <a:lvl5pPr marL="10763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it-IT" u="sng" dirty="0"/>
              <a:t>Sviluppo personale</a:t>
            </a:r>
            <a:r>
              <a:rPr lang="it-IT" dirty="0"/>
              <a:t>: </a:t>
            </a:r>
            <a:r>
              <a:rPr lang="de-CH" dirty="0"/>
              <a:t>die Autonomie der Lernenden wird gefördert und sie kontrollieren ihr eigenes Handeln. </a:t>
            </a:r>
            <a:endParaRPr lang="it-IT" dirty="0"/>
          </a:p>
          <a:p>
            <a:endParaRPr lang="it-IT" dirty="0"/>
          </a:p>
        </p:txBody>
      </p:sp>
      <p:sp>
        <p:nvSpPr>
          <p:cNvPr id="13" name="Segnaposto testo 46">
            <a:extLst>
              <a:ext uri="{FF2B5EF4-FFF2-40B4-BE49-F238E27FC236}">
                <a16:creationId xmlns:a16="http://schemas.microsoft.com/office/drawing/2014/main" xmlns="" id="{5B91EDB0-D70C-CFBD-1E68-C68EB84FA9BF}"/>
              </a:ext>
            </a:extLst>
          </p:cNvPr>
          <p:cNvSpPr txBox="1">
            <a:spLocks/>
          </p:cNvSpPr>
          <p:nvPr/>
        </p:nvSpPr>
        <p:spPr>
          <a:xfrm>
            <a:off x="1430783" y="5834640"/>
            <a:ext cx="9789124" cy="693866"/>
          </a:xfrm>
          <a:prstGeom prst="rect">
            <a:avLst/>
          </a:prstGeom>
        </p:spPr>
        <p:txBody>
          <a:bodyPr vert="horz" lIns="0" tIns="0" rIns="0" bIns="0" rtlCol="0">
            <a:noAutofit/>
          </a:bodyPr>
          <a:lstStyle>
            <a:defPPr>
              <a:defRPr lang="en-US"/>
            </a:defPPr>
            <a:lvl1pPr indent="0" defTabSz="914400">
              <a:lnSpc>
                <a:spcPct val="100000"/>
              </a:lnSpc>
              <a:spcBef>
                <a:spcPts val="0"/>
              </a:spcBef>
              <a:buFont typeface="Arial" panose="020B0604020202020204" pitchFamily="34" charset="0"/>
              <a:buNone/>
              <a:defRPr sz="2000">
                <a:solidFill>
                  <a:srgbClr val="000000"/>
                </a:solidFill>
                <a:latin typeface="+mj-lt"/>
                <a:ea typeface="MS Mincho" panose="02020609040205080304" pitchFamily="49" charset="-128"/>
                <a:cs typeface="Times New Roman" panose="02020603050405020304" pitchFamily="18" charset="0"/>
              </a:defRPr>
            </a:lvl1pPr>
            <a:lvl2pPr marL="266700" indent="0" defTabSz="914400">
              <a:lnSpc>
                <a:spcPct val="90000"/>
              </a:lnSpc>
              <a:spcBef>
                <a:spcPts val="500"/>
              </a:spcBef>
              <a:buFont typeface="Arial" panose="020B0604020202020204" pitchFamily="34" charset="0"/>
              <a:buNone/>
              <a:defRPr sz="1600">
                <a:solidFill>
                  <a:schemeClr val="tx1">
                    <a:lumMod val="75000"/>
                    <a:lumOff val="25000"/>
                  </a:schemeClr>
                </a:solidFill>
              </a:defRPr>
            </a:lvl2pPr>
            <a:lvl3pPr marL="5429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3pPr>
            <a:lvl4pPr marL="8096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4pPr>
            <a:lvl5pPr marL="1076325" indent="0" defTabSz="914400">
              <a:lnSpc>
                <a:spcPct val="90000"/>
              </a:lnSpc>
              <a:spcBef>
                <a:spcPts val="500"/>
              </a:spcBef>
              <a:buFont typeface="Arial" panose="020B0604020202020204" pitchFamily="34" charset="0"/>
              <a:buNone/>
              <a:defRPr sz="1400">
                <a:solidFill>
                  <a:schemeClr val="tx1">
                    <a:lumMod val="75000"/>
                    <a:lumOff val="25000"/>
                  </a:schemeClr>
                </a:solidFill>
              </a:defRP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it-IT" u="sng" dirty="0"/>
              <a:t>Strategie di apprendimento</a:t>
            </a:r>
            <a:r>
              <a:rPr lang="it-IT" dirty="0"/>
              <a:t>: </a:t>
            </a:r>
            <a:r>
              <a:rPr lang="de-CH" dirty="0"/>
              <a:t>der Lernende überwacht sein Lernen, er überprüft es analytisch und versucht, es zu verbessern.</a:t>
            </a:r>
            <a:endParaRPr lang="it-IT" dirty="0"/>
          </a:p>
          <a:p>
            <a:endParaRPr lang="it-IT" dirty="0"/>
          </a:p>
        </p:txBody>
      </p:sp>
      <p:sp>
        <p:nvSpPr>
          <p:cNvPr id="14" name="Segnaposto contenuto 2">
            <a:extLst>
              <a:ext uri="{FF2B5EF4-FFF2-40B4-BE49-F238E27FC236}">
                <a16:creationId xmlns:a16="http://schemas.microsoft.com/office/drawing/2014/main" xmlns="" id="{BC51B238-4A60-0498-3AE4-C360C48A579B}"/>
              </a:ext>
            </a:extLst>
          </p:cNvPr>
          <p:cNvSpPr txBox="1">
            <a:spLocks/>
          </p:cNvSpPr>
          <p:nvPr/>
        </p:nvSpPr>
        <p:spPr>
          <a:xfrm>
            <a:off x="747225" y="2871088"/>
            <a:ext cx="3611778" cy="4997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ü"/>
            </a:pPr>
            <a:r>
              <a:rPr lang="it-IT" sz="2000" dirty="0" err="1">
                <a:solidFill>
                  <a:srgbClr val="000000"/>
                </a:solidFill>
                <a:latin typeface="+mj-lt"/>
                <a:ea typeface="MS Mincho" panose="02020609040205080304" pitchFamily="49" charset="-128"/>
                <a:cs typeface="Times New Roman" panose="02020603050405020304" pitchFamily="18" charset="0"/>
              </a:rPr>
              <a:t>Differenzierung</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5" name="Segnaposto contenuto 2">
            <a:extLst>
              <a:ext uri="{FF2B5EF4-FFF2-40B4-BE49-F238E27FC236}">
                <a16:creationId xmlns:a16="http://schemas.microsoft.com/office/drawing/2014/main" xmlns="" id="{BC066F0A-9FA5-1D80-5A4C-E18FCFDB8946}"/>
              </a:ext>
            </a:extLst>
          </p:cNvPr>
          <p:cNvSpPr txBox="1">
            <a:spLocks/>
          </p:cNvSpPr>
          <p:nvPr/>
        </p:nvSpPr>
        <p:spPr>
          <a:xfrm>
            <a:off x="747225" y="2338012"/>
            <a:ext cx="11060075" cy="4997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20000"/>
              </a:lnSpc>
              <a:spcBef>
                <a:spcPts val="0"/>
              </a:spcBef>
              <a:buFont typeface="Wingdings" panose="05000000000000000000" pitchFamily="2" charset="2"/>
              <a:buChar char="ü"/>
            </a:pPr>
            <a:r>
              <a:rPr lang="de-CH" sz="2000" dirty="0">
                <a:solidFill>
                  <a:srgbClr val="000000"/>
                </a:solidFill>
                <a:latin typeface="+mj-lt"/>
                <a:ea typeface="MS Mincho" panose="02020609040205080304" pitchFamily="49" charset="-128"/>
                <a:cs typeface="Times New Roman" panose="02020603050405020304" pitchFamily="18" charset="0"/>
              </a:rPr>
              <a:t>Fähigkeit des Lernenden bewerten, die erworbenen Kompetenzen zu übertragen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72744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1000"/>
                                        <p:tgtEl>
                                          <p:spTgt spid="14">
                                            <p:txEl>
                                              <p:pRg st="0" end="0"/>
                                            </p:txEl>
                                          </p:spTgt>
                                        </p:tgtEl>
                                      </p:cBhvr>
                                    </p:animEffect>
                                    <p:anim calcmode="lin" valueType="num">
                                      <p:cBhvr>
                                        <p:cTn id="29"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fade">
                                      <p:cBhvr>
                                        <p:cTn id="42" dur="1000"/>
                                        <p:tgtEl>
                                          <p:spTgt spid="11">
                                            <p:txEl>
                                              <p:pRg st="0" end="0"/>
                                            </p:txEl>
                                          </p:spTgt>
                                        </p:tgtEl>
                                      </p:cBhvr>
                                    </p:animEffect>
                                    <p:anim calcmode="lin" valueType="num">
                                      <p:cBhvr>
                                        <p:cTn id="4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Effect transition="in" filter="fade">
                                      <p:cBhvr>
                                        <p:cTn id="49" dur="1000"/>
                                        <p:tgtEl>
                                          <p:spTgt spid="12">
                                            <p:txEl>
                                              <p:pRg st="0" end="0"/>
                                            </p:txEl>
                                          </p:spTgt>
                                        </p:tgtEl>
                                      </p:cBhvr>
                                    </p:animEffect>
                                    <p:anim calcmode="lin" valueType="num">
                                      <p:cBhvr>
                                        <p:cTn id="50"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Effect transition="in" filter="fade">
                                      <p:cBhvr>
                                        <p:cTn id="56" dur="1000"/>
                                        <p:tgtEl>
                                          <p:spTgt spid="13">
                                            <p:txEl>
                                              <p:pRg st="0" end="0"/>
                                            </p:txEl>
                                          </p:spTgt>
                                        </p:tgtEl>
                                      </p:cBhvr>
                                    </p:animEffect>
                                    <p:anim calcmode="lin" valueType="num">
                                      <p:cBhvr>
                                        <p:cTn id="57"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292640B-EE12-C745-0A62-204DDE6F579A}"/>
              </a:ext>
            </a:extLst>
          </p:cNvPr>
          <p:cNvSpPr>
            <a:spLocks noGrp="1"/>
          </p:cNvSpPr>
          <p:nvPr>
            <p:ph type="title"/>
          </p:nvPr>
        </p:nvSpPr>
        <p:spPr>
          <a:xfrm>
            <a:off x="2069978" y="2808010"/>
            <a:ext cx="7864134" cy="1241980"/>
          </a:xfrm>
        </p:spPr>
        <p:txBody>
          <a:bodyPr/>
          <a:lstStyle/>
          <a:p>
            <a:pPr algn="ctr"/>
            <a:r>
              <a:rPr lang="it-IT" cap="none" dirty="0" err="1">
                <a:latin typeface="Ink Free" panose="03080402000500000000" pitchFamily="66" charset="0"/>
              </a:rPr>
              <a:t>Danke</a:t>
            </a:r>
            <a:r>
              <a:rPr lang="it-IT" cap="none" dirty="0">
                <a:latin typeface="Ink Free" panose="03080402000500000000" pitchFamily="66" charset="0"/>
              </a:rPr>
              <a:t> </a:t>
            </a:r>
            <a:r>
              <a:rPr lang="it-IT" cap="none" dirty="0" err="1">
                <a:latin typeface="Ink Free" panose="03080402000500000000" pitchFamily="66" charset="0"/>
              </a:rPr>
              <a:t>für</a:t>
            </a:r>
            <a:r>
              <a:rPr lang="it-IT" cap="none" dirty="0">
                <a:latin typeface="Ink Free" panose="03080402000500000000" pitchFamily="66" charset="0"/>
              </a:rPr>
              <a:t> </a:t>
            </a:r>
            <a:r>
              <a:rPr lang="it-IT" cap="none" dirty="0" err="1">
                <a:latin typeface="Ink Free" panose="03080402000500000000" pitchFamily="66" charset="0"/>
              </a:rPr>
              <a:t>ihre</a:t>
            </a:r>
            <a:r>
              <a:rPr lang="it-IT" cap="none" dirty="0">
                <a:latin typeface="Ink Free" panose="03080402000500000000" pitchFamily="66" charset="0"/>
              </a:rPr>
              <a:t> </a:t>
            </a:r>
            <a:r>
              <a:rPr lang="it-IT" cap="none" dirty="0" err="1">
                <a:latin typeface="Ink Free" panose="03080402000500000000" pitchFamily="66" charset="0"/>
              </a:rPr>
              <a:t>Aufmerksamkeit</a:t>
            </a:r>
            <a:r>
              <a:rPr lang="it-IT" cap="none" dirty="0">
                <a:latin typeface="Ink Free" panose="03080402000500000000" pitchFamily="66" charset="0"/>
              </a:rPr>
              <a:t>!</a:t>
            </a:r>
          </a:p>
        </p:txBody>
      </p:sp>
    </p:spTree>
    <p:extLst>
      <p:ext uri="{BB962C8B-B14F-4D97-AF65-F5344CB8AC3E}">
        <p14:creationId xmlns:p14="http://schemas.microsoft.com/office/powerpoint/2010/main" val="3728692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B45F19D-12A7-984E-A59F-35E1BDFB75E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E076BB0E-32A7-D622-9195-924B2CDD4CD2}"/>
              </a:ext>
            </a:extLst>
          </p:cNvPr>
          <p:cNvSpPr>
            <a:spLocks noGrp="1"/>
          </p:cNvSpPr>
          <p:nvPr>
            <p:ph type="title"/>
          </p:nvPr>
        </p:nvSpPr>
        <p:spPr>
          <a:xfrm>
            <a:off x="2895600" y="764373"/>
            <a:ext cx="8610600" cy="673810"/>
          </a:xfrm>
        </p:spPr>
        <p:txBody>
          <a:bodyPr>
            <a:normAutofit/>
          </a:bodyPr>
          <a:lstStyle/>
          <a:p>
            <a:r>
              <a:rPr lang="it-IT" dirty="0"/>
              <a:t>Idee und </a:t>
            </a:r>
            <a:r>
              <a:rPr lang="it-IT" dirty="0" err="1"/>
              <a:t>didaktischer</a:t>
            </a:r>
            <a:r>
              <a:rPr lang="it-IT" dirty="0"/>
              <a:t> </a:t>
            </a:r>
            <a:r>
              <a:rPr lang="it-IT" dirty="0" err="1"/>
              <a:t>pfad</a:t>
            </a:r>
            <a:endParaRPr lang="it-IT" dirty="0"/>
          </a:p>
        </p:txBody>
      </p:sp>
      <p:sp>
        <p:nvSpPr>
          <p:cNvPr id="3" name="Segnaposto contenuto 2">
            <a:extLst>
              <a:ext uri="{FF2B5EF4-FFF2-40B4-BE49-F238E27FC236}">
                <a16:creationId xmlns:a16="http://schemas.microsoft.com/office/drawing/2014/main" xmlns="" id="{E93ADDB9-2CC5-79B7-1A6F-A87E9DF9B38E}"/>
              </a:ext>
            </a:extLst>
          </p:cNvPr>
          <p:cNvSpPr>
            <a:spLocks noGrp="1"/>
          </p:cNvSpPr>
          <p:nvPr>
            <p:ph idx="1"/>
          </p:nvPr>
        </p:nvSpPr>
        <p:spPr>
          <a:xfrm>
            <a:off x="238583" y="1701479"/>
            <a:ext cx="3902978" cy="431194"/>
          </a:xfrm>
        </p:spPr>
        <p:txBody>
          <a:bodyPr/>
          <a:lstStyle/>
          <a:p>
            <a:pPr>
              <a:buFont typeface="Wingdings" panose="05000000000000000000" pitchFamily="2" charset="2"/>
              <a:buChar char="ü"/>
            </a:pPr>
            <a:r>
              <a:rPr lang="it-IT" dirty="0" err="1"/>
              <a:t>Thema</a:t>
            </a:r>
            <a:r>
              <a:rPr lang="it-IT" dirty="0"/>
              <a:t>: </a:t>
            </a:r>
            <a:r>
              <a:rPr lang="it-IT" dirty="0" err="1"/>
              <a:t>Meine</a:t>
            </a:r>
            <a:r>
              <a:rPr lang="it-IT" dirty="0"/>
              <a:t> </a:t>
            </a:r>
            <a:r>
              <a:rPr lang="it-IT" dirty="0" err="1"/>
              <a:t>Schule</a:t>
            </a:r>
            <a:endParaRPr lang="it-IT" dirty="0"/>
          </a:p>
        </p:txBody>
      </p:sp>
      <p:sp>
        <p:nvSpPr>
          <p:cNvPr id="14" name="Segnaposto contenuto 2">
            <a:extLst>
              <a:ext uri="{FF2B5EF4-FFF2-40B4-BE49-F238E27FC236}">
                <a16:creationId xmlns:a16="http://schemas.microsoft.com/office/drawing/2014/main" xmlns="" id="{61ED9CAA-3C78-FE6D-A525-5E1028AEA6BA}"/>
              </a:ext>
            </a:extLst>
          </p:cNvPr>
          <p:cNvSpPr txBox="1">
            <a:spLocks/>
          </p:cNvSpPr>
          <p:nvPr/>
        </p:nvSpPr>
        <p:spPr>
          <a:xfrm>
            <a:off x="211459" y="2789614"/>
            <a:ext cx="4884491" cy="4311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err="1"/>
              <a:t>Buch</a:t>
            </a:r>
            <a:r>
              <a:rPr lang="it-IT" dirty="0"/>
              <a:t>: </a:t>
            </a:r>
            <a:r>
              <a:rPr lang="it-IT" dirty="0" err="1"/>
              <a:t>Geni@l</a:t>
            </a:r>
            <a:r>
              <a:rPr lang="it-IT" dirty="0"/>
              <a:t> </a:t>
            </a:r>
            <a:r>
              <a:rPr lang="it-IT" dirty="0" err="1"/>
              <a:t>Klick</a:t>
            </a:r>
            <a:r>
              <a:rPr lang="it-IT" dirty="0"/>
              <a:t>, </a:t>
            </a:r>
            <a:r>
              <a:rPr lang="it-IT" dirty="0" err="1"/>
              <a:t>Kapitel</a:t>
            </a:r>
            <a:r>
              <a:rPr lang="it-IT" dirty="0"/>
              <a:t> 3+4</a:t>
            </a:r>
          </a:p>
        </p:txBody>
      </p:sp>
      <p:sp>
        <p:nvSpPr>
          <p:cNvPr id="15" name="Segnaposto contenuto 2">
            <a:extLst>
              <a:ext uri="{FF2B5EF4-FFF2-40B4-BE49-F238E27FC236}">
                <a16:creationId xmlns:a16="http://schemas.microsoft.com/office/drawing/2014/main" xmlns="" id="{11DBB205-24D4-02EA-4CB3-366903DB5A25}"/>
              </a:ext>
            </a:extLst>
          </p:cNvPr>
          <p:cNvSpPr txBox="1">
            <a:spLocks/>
          </p:cNvSpPr>
          <p:nvPr/>
        </p:nvSpPr>
        <p:spPr>
          <a:xfrm>
            <a:off x="238583" y="3886363"/>
            <a:ext cx="4884491" cy="4311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err="1"/>
              <a:t>Klasse</a:t>
            </a:r>
            <a:r>
              <a:rPr lang="it-IT" dirty="0"/>
              <a:t>: 2. </a:t>
            </a:r>
            <a:r>
              <a:rPr lang="it-IT" dirty="0" err="1"/>
              <a:t>Klasse</a:t>
            </a:r>
            <a:endParaRPr lang="it-IT" dirty="0"/>
          </a:p>
        </p:txBody>
      </p:sp>
      <p:pic>
        <p:nvPicPr>
          <p:cNvPr id="17" name="Picture 4" descr="geni@l Klick: Bd.A1 Arbeitsbuch, m. 2 Audio-CDs Buch versandkostenfrei">
            <a:extLst>
              <a:ext uri="{FF2B5EF4-FFF2-40B4-BE49-F238E27FC236}">
                <a16:creationId xmlns:a16="http://schemas.microsoft.com/office/drawing/2014/main" xmlns="" id="{E4E0EACB-073D-A7DA-1405-9F34D7885A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061" t="1556" r="12551"/>
          <a:stretch/>
        </p:blipFill>
        <p:spPr bwMode="auto">
          <a:xfrm rot="1428662">
            <a:off x="8591531" y="2762874"/>
            <a:ext cx="1721452" cy="2231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Picture 2" descr="geni@l klick A1: Kursbuch mit 2 Audio-CDs | Klett Sprachen">
            <a:extLst>
              <a:ext uri="{FF2B5EF4-FFF2-40B4-BE49-F238E27FC236}">
                <a16:creationId xmlns:a16="http://schemas.microsoft.com/office/drawing/2014/main" xmlns="" id="{02EBE9FC-0071-B2F6-9E38-C5BD4213BB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78717">
            <a:off x="6965639" y="1830070"/>
            <a:ext cx="1716600" cy="22148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Segnaposto contenuto 2">
            <a:extLst>
              <a:ext uri="{FF2B5EF4-FFF2-40B4-BE49-F238E27FC236}">
                <a16:creationId xmlns:a16="http://schemas.microsoft.com/office/drawing/2014/main" xmlns="" id="{46066A10-CA64-5A62-F20E-DEED1D38B183}"/>
              </a:ext>
            </a:extLst>
          </p:cNvPr>
          <p:cNvSpPr txBox="1">
            <a:spLocks/>
          </p:cNvSpPr>
          <p:nvPr/>
        </p:nvSpPr>
        <p:spPr>
          <a:xfrm>
            <a:off x="211459" y="4942468"/>
            <a:ext cx="8821257" cy="4031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err="1"/>
              <a:t>Lernpfad</a:t>
            </a:r>
            <a:r>
              <a:rPr lang="it-IT" dirty="0"/>
              <a:t>: → </a:t>
            </a:r>
            <a:r>
              <a:rPr lang="it-IT" dirty="0" err="1"/>
              <a:t>vier</a:t>
            </a:r>
            <a:r>
              <a:rPr lang="it-IT" dirty="0"/>
              <a:t> </a:t>
            </a:r>
            <a:r>
              <a:rPr lang="it-IT" dirty="0" err="1"/>
              <a:t>aufeinander</a:t>
            </a:r>
            <a:r>
              <a:rPr lang="it-IT" dirty="0"/>
              <a:t> </a:t>
            </a:r>
            <a:r>
              <a:rPr lang="it-IT" dirty="0" err="1"/>
              <a:t>bauende</a:t>
            </a:r>
            <a:r>
              <a:rPr lang="it-IT" dirty="0"/>
              <a:t> </a:t>
            </a:r>
            <a:r>
              <a:rPr lang="it-IT" dirty="0" err="1"/>
              <a:t>Phasen</a:t>
            </a:r>
            <a:endParaRPr lang="it-IT" dirty="0"/>
          </a:p>
        </p:txBody>
      </p:sp>
      <p:sp>
        <p:nvSpPr>
          <p:cNvPr id="5" name="Segnaposto contenuto 2">
            <a:extLst>
              <a:ext uri="{FF2B5EF4-FFF2-40B4-BE49-F238E27FC236}">
                <a16:creationId xmlns:a16="http://schemas.microsoft.com/office/drawing/2014/main" xmlns="" id="{4925DCFF-C0A4-2DF5-442A-10AD522ED90F}"/>
              </a:ext>
            </a:extLst>
          </p:cNvPr>
          <p:cNvSpPr txBox="1">
            <a:spLocks/>
          </p:cNvSpPr>
          <p:nvPr/>
        </p:nvSpPr>
        <p:spPr>
          <a:xfrm>
            <a:off x="1799085" y="5629313"/>
            <a:ext cx="10306230" cy="745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it-IT" dirty="0"/>
              <a:t>→ </a:t>
            </a:r>
            <a:r>
              <a:rPr lang="it-IT" dirty="0" err="1"/>
              <a:t>bereitet</a:t>
            </a:r>
            <a:r>
              <a:rPr lang="it-IT" dirty="0"/>
              <a:t> </a:t>
            </a:r>
            <a:r>
              <a:rPr lang="it-IT" dirty="0" err="1"/>
              <a:t>auf</a:t>
            </a:r>
            <a:r>
              <a:rPr lang="it-IT" dirty="0"/>
              <a:t> </a:t>
            </a:r>
            <a:r>
              <a:rPr lang="it-IT" dirty="0" err="1"/>
              <a:t>einen</a:t>
            </a:r>
            <a:r>
              <a:rPr lang="it-IT" dirty="0"/>
              <a:t> </a:t>
            </a:r>
            <a:r>
              <a:rPr lang="it-IT" dirty="0" err="1"/>
              <a:t>Dialog</a:t>
            </a:r>
            <a:r>
              <a:rPr lang="it-IT" dirty="0"/>
              <a:t> (</a:t>
            </a:r>
            <a:r>
              <a:rPr lang="it-IT" dirty="0" err="1"/>
              <a:t>summative</a:t>
            </a:r>
            <a:r>
              <a:rPr lang="it-IT" dirty="0"/>
              <a:t> </a:t>
            </a:r>
            <a:r>
              <a:rPr lang="it-IT" dirty="0" err="1"/>
              <a:t>Prüfung</a:t>
            </a:r>
            <a:r>
              <a:rPr lang="it-IT" dirty="0"/>
              <a:t>) </a:t>
            </a:r>
            <a:r>
              <a:rPr lang="it-IT" dirty="0" err="1"/>
              <a:t>über</a:t>
            </a:r>
            <a:r>
              <a:rPr lang="it-IT" dirty="0"/>
              <a:t> </a:t>
            </a:r>
            <a:r>
              <a:rPr lang="it-IT" dirty="0" err="1"/>
              <a:t>den</a:t>
            </a:r>
            <a:r>
              <a:rPr lang="it-IT" dirty="0"/>
              <a:t> </a:t>
            </a:r>
            <a:r>
              <a:rPr lang="it-IT" dirty="0" err="1"/>
              <a:t>Schulalltag</a:t>
            </a:r>
            <a:r>
              <a:rPr lang="it-IT" dirty="0"/>
              <a:t> </a:t>
            </a:r>
            <a:r>
              <a:rPr lang="it-IT" dirty="0" err="1"/>
              <a:t>vor</a:t>
            </a:r>
            <a:endParaRPr lang="it-IT" dirty="0"/>
          </a:p>
        </p:txBody>
      </p:sp>
    </p:spTree>
    <p:extLst>
      <p:ext uri="{BB962C8B-B14F-4D97-AF65-F5344CB8AC3E}">
        <p14:creationId xmlns:p14="http://schemas.microsoft.com/office/powerpoint/2010/main" val="3502206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Effect transition="in" filter="fade">
                                      <p:cBhvr>
                                        <p:cTn id="45" dur="1000"/>
                                        <p:tgtEl>
                                          <p:spTgt spid="5">
                                            <p:txEl>
                                              <p:pRg st="0" end="0"/>
                                            </p:txEl>
                                          </p:spTgt>
                                        </p:tgtEl>
                                      </p:cBhvr>
                                    </p:animEffect>
                                    <p:anim calcmode="lin" valueType="num">
                                      <p:cBhvr>
                                        <p:cTn id="4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p:bldP spid="15"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182D6C5-2436-9421-9BD4-FE4079CCE722}"/>
              </a:ext>
            </a:extLst>
          </p:cNvPr>
          <p:cNvSpPr>
            <a:spLocks noGrp="1"/>
          </p:cNvSpPr>
          <p:nvPr>
            <p:ph type="title"/>
          </p:nvPr>
        </p:nvSpPr>
        <p:spPr>
          <a:xfrm>
            <a:off x="4333182" y="460998"/>
            <a:ext cx="7563781" cy="797551"/>
          </a:xfrm>
        </p:spPr>
        <p:txBody>
          <a:bodyPr>
            <a:normAutofit/>
          </a:bodyPr>
          <a:lstStyle/>
          <a:p>
            <a:r>
              <a:rPr lang="it-IT" dirty="0" err="1"/>
              <a:t>Mündliche</a:t>
            </a:r>
            <a:r>
              <a:rPr lang="it-IT" dirty="0"/>
              <a:t> </a:t>
            </a:r>
            <a:r>
              <a:rPr lang="it-IT" dirty="0" err="1"/>
              <a:t>beurteilung</a:t>
            </a:r>
            <a:endParaRPr lang="it-IT" dirty="0"/>
          </a:p>
        </p:txBody>
      </p:sp>
      <p:sp>
        <p:nvSpPr>
          <p:cNvPr id="7" name="Segnaposto contenuto 2">
            <a:extLst>
              <a:ext uri="{FF2B5EF4-FFF2-40B4-BE49-F238E27FC236}">
                <a16:creationId xmlns:a16="http://schemas.microsoft.com/office/drawing/2014/main" xmlns="" id="{137F703F-09B4-5A4B-07B5-DD56DCAE31EE}"/>
              </a:ext>
            </a:extLst>
          </p:cNvPr>
          <p:cNvSpPr txBox="1">
            <a:spLocks/>
          </p:cNvSpPr>
          <p:nvPr/>
        </p:nvSpPr>
        <p:spPr>
          <a:xfrm>
            <a:off x="2932589" y="1289349"/>
            <a:ext cx="6477742" cy="1503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err="1"/>
              <a:t>Mündliche</a:t>
            </a:r>
            <a:r>
              <a:rPr lang="it-IT" dirty="0"/>
              <a:t> </a:t>
            </a:r>
            <a:r>
              <a:rPr lang="it-IT" dirty="0" err="1"/>
              <a:t>Abschlussprüfung</a:t>
            </a:r>
            <a:r>
              <a:rPr lang="it-IT" dirty="0"/>
              <a:t>  </a:t>
            </a:r>
          </a:p>
          <a:p>
            <a:pPr marL="0" indent="0">
              <a:buNone/>
            </a:pPr>
            <a:r>
              <a:rPr lang="it-IT" dirty="0"/>
              <a:t>           →  </a:t>
            </a:r>
            <a:r>
              <a:rPr lang="it-IT" dirty="0" err="1"/>
              <a:t>integraler</a:t>
            </a:r>
            <a:r>
              <a:rPr lang="it-IT" dirty="0"/>
              <a:t> </a:t>
            </a:r>
            <a:r>
              <a:rPr lang="it-IT" dirty="0" err="1"/>
              <a:t>Bestandteil</a:t>
            </a:r>
            <a:r>
              <a:rPr lang="it-IT" dirty="0"/>
              <a:t> </a:t>
            </a:r>
            <a:r>
              <a:rPr lang="it-IT" dirty="0" err="1"/>
              <a:t>des</a:t>
            </a:r>
            <a:r>
              <a:rPr lang="it-IT" dirty="0"/>
              <a:t> </a:t>
            </a:r>
            <a:r>
              <a:rPr lang="it-IT" dirty="0" err="1"/>
              <a:t>Kapiteltests</a:t>
            </a:r>
            <a:r>
              <a:rPr lang="it-IT" dirty="0"/>
              <a:t> </a:t>
            </a:r>
          </a:p>
          <a:p>
            <a:pPr marL="0" indent="0">
              <a:buNone/>
            </a:pPr>
            <a:r>
              <a:rPr lang="it-IT" dirty="0"/>
              <a:t>           → </a:t>
            </a:r>
            <a:r>
              <a:rPr lang="it-IT" dirty="0" err="1"/>
              <a:t>Kantonale</a:t>
            </a:r>
            <a:r>
              <a:rPr lang="it-IT" dirty="0"/>
              <a:t> </a:t>
            </a:r>
            <a:r>
              <a:rPr lang="it-IT" dirty="0" err="1"/>
              <a:t>Prüfungen</a:t>
            </a:r>
            <a:endParaRPr lang="it-IT" dirty="0"/>
          </a:p>
        </p:txBody>
      </p:sp>
      <p:cxnSp>
        <p:nvCxnSpPr>
          <p:cNvPr id="9" name="Connettore 2 8">
            <a:extLst>
              <a:ext uri="{FF2B5EF4-FFF2-40B4-BE49-F238E27FC236}">
                <a16:creationId xmlns:a16="http://schemas.microsoft.com/office/drawing/2014/main" xmlns="" id="{4AC91B7B-AB10-1C7F-1C89-65FA5D35E38C}"/>
              </a:ext>
            </a:extLst>
          </p:cNvPr>
          <p:cNvCxnSpPr>
            <a:cxnSpLocks/>
          </p:cNvCxnSpPr>
          <p:nvPr/>
        </p:nvCxnSpPr>
        <p:spPr>
          <a:xfrm flipV="1">
            <a:off x="4318932" y="5289666"/>
            <a:ext cx="661677" cy="29826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a:extLst>
              <a:ext uri="{FF2B5EF4-FFF2-40B4-BE49-F238E27FC236}">
                <a16:creationId xmlns:a16="http://schemas.microsoft.com/office/drawing/2014/main" xmlns="" id="{55378534-2CF1-3C4B-6B02-2BF95DE60A8D}"/>
              </a:ext>
            </a:extLst>
          </p:cNvPr>
          <p:cNvCxnSpPr>
            <a:cxnSpLocks/>
          </p:cNvCxnSpPr>
          <p:nvPr/>
        </p:nvCxnSpPr>
        <p:spPr>
          <a:xfrm>
            <a:off x="4318931" y="5617372"/>
            <a:ext cx="568172" cy="28206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Segnaposto contenuto 2">
            <a:extLst>
              <a:ext uri="{FF2B5EF4-FFF2-40B4-BE49-F238E27FC236}">
                <a16:creationId xmlns:a16="http://schemas.microsoft.com/office/drawing/2014/main" xmlns="" id="{83738906-2665-B2D9-7E4A-4B92BF69807B}"/>
              </a:ext>
            </a:extLst>
          </p:cNvPr>
          <p:cNvSpPr txBox="1">
            <a:spLocks/>
          </p:cNvSpPr>
          <p:nvPr/>
        </p:nvSpPr>
        <p:spPr>
          <a:xfrm>
            <a:off x="5074288" y="5192599"/>
            <a:ext cx="6523515" cy="79755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it-IT" dirty="0"/>
              <a:t>Die </a:t>
            </a:r>
            <a:r>
              <a:rPr lang="it-IT" dirty="0" err="1"/>
              <a:t>SuS</a:t>
            </a:r>
            <a:r>
              <a:rPr lang="it-IT" dirty="0"/>
              <a:t> </a:t>
            </a:r>
            <a:r>
              <a:rPr lang="it-IT" dirty="0" err="1"/>
              <a:t>offiziell</a:t>
            </a:r>
            <a:r>
              <a:rPr lang="it-IT" dirty="0"/>
              <a:t> </a:t>
            </a:r>
            <a:r>
              <a:rPr lang="it-IT" dirty="0" err="1"/>
              <a:t>bewerten</a:t>
            </a:r>
            <a:r>
              <a:rPr lang="it-IT" dirty="0"/>
              <a:t>, </a:t>
            </a:r>
            <a:r>
              <a:rPr lang="it-IT" dirty="0" err="1"/>
              <a:t>damit</a:t>
            </a:r>
            <a:r>
              <a:rPr lang="it-IT" dirty="0"/>
              <a:t> </a:t>
            </a:r>
            <a:r>
              <a:rPr lang="it-IT" dirty="0" err="1"/>
              <a:t>sie</a:t>
            </a:r>
            <a:r>
              <a:rPr lang="it-IT" dirty="0"/>
              <a:t> </a:t>
            </a:r>
            <a:r>
              <a:rPr lang="it-IT" dirty="0" err="1"/>
              <a:t>sich</a:t>
            </a:r>
            <a:r>
              <a:rPr lang="it-IT" dirty="0"/>
              <a:t> </a:t>
            </a:r>
            <a:r>
              <a:rPr lang="it-IT" dirty="0" err="1"/>
              <a:t>gezielt</a:t>
            </a:r>
            <a:r>
              <a:rPr lang="it-IT" dirty="0"/>
              <a:t> </a:t>
            </a:r>
            <a:r>
              <a:rPr lang="it-IT" dirty="0" err="1"/>
              <a:t>vorbereiten</a:t>
            </a:r>
            <a:r>
              <a:rPr lang="it-IT" dirty="0"/>
              <a:t> → </a:t>
            </a:r>
            <a:r>
              <a:rPr lang="it-IT" dirty="0" err="1"/>
              <a:t>Förderung</a:t>
            </a:r>
            <a:r>
              <a:rPr lang="it-IT" dirty="0"/>
              <a:t> </a:t>
            </a:r>
            <a:r>
              <a:rPr lang="it-IT" dirty="0" err="1"/>
              <a:t>kommunik</a:t>
            </a:r>
            <a:r>
              <a:rPr lang="it-IT" dirty="0"/>
              <a:t>. </a:t>
            </a:r>
            <a:r>
              <a:rPr lang="it-IT" dirty="0" err="1"/>
              <a:t>Fähigkeiten</a:t>
            </a:r>
            <a:endParaRPr lang="it-IT" dirty="0"/>
          </a:p>
        </p:txBody>
      </p:sp>
      <p:sp>
        <p:nvSpPr>
          <p:cNvPr id="18" name="Segnaposto contenuto 2">
            <a:extLst>
              <a:ext uri="{FF2B5EF4-FFF2-40B4-BE49-F238E27FC236}">
                <a16:creationId xmlns:a16="http://schemas.microsoft.com/office/drawing/2014/main" xmlns="" id="{56AFEF4D-6F23-5343-71C7-C094ABA3A4D6}"/>
              </a:ext>
            </a:extLst>
          </p:cNvPr>
          <p:cNvSpPr txBox="1">
            <a:spLocks/>
          </p:cNvSpPr>
          <p:nvPr/>
        </p:nvSpPr>
        <p:spPr>
          <a:xfrm>
            <a:off x="5074287" y="5899436"/>
            <a:ext cx="6308135" cy="7132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it-IT" dirty="0" err="1"/>
              <a:t>Nützliche</a:t>
            </a:r>
            <a:r>
              <a:rPr lang="it-IT" dirty="0"/>
              <a:t> </a:t>
            </a:r>
            <a:r>
              <a:rPr lang="it-IT" dirty="0" err="1"/>
              <a:t>Strategien</a:t>
            </a:r>
            <a:r>
              <a:rPr lang="it-IT" dirty="0"/>
              <a:t> </a:t>
            </a:r>
            <a:r>
              <a:rPr lang="it-IT" dirty="0" err="1"/>
              <a:t>für</a:t>
            </a:r>
            <a:r>
              <a:rPr lang="it-IT" dirty="0"/>
              <a:t> </a:t>
            </a:r>
            <a:r>
              <a:rPr lang="it-IT" dirty="0" err="1"/>
              <a:t>den</a:t>
            </a:r>
            <a:r>
              <a:rPr lang="it-IT" dirty="0"/>
              <a:t> </a:t>
            </a:r>
            <a:r>
              <a:rPr lang="it-IT" dirty="0" err="1"/>
              <a:t>Umgang</a:t>
            </a:r>
            <a:r>
              <a:rPr lang="it-IT" dirty="0"/>
              <a:t> </a:t>
            </a:r>
            <a:r>
              <a:rPr lang="it-IT" dirty="0" err="1"/>
              <a:t>mit</a:t>
            </a:r>
            <a:r>
              <a:rPr lang="it-IT" dirty="0"/>
              <a:t> einer </a:t>
            </a:r>
            <a:r>
              <a:rPr lang="it-IT" dirty="0" err="1"/>
              <a:t>mündlichen</a:t>
            </a:r>
            <a:r>
              <a:rPr lang="it-IT" dirty="0"/>
              <a:t> </a:t>
            </a:r>
            <a:r>
              <a:rPr lang="it-IT" dirty="0" err="1"/>
              <a:t>Prüfung</a:t>
            </a:r>
            <a:r>
              <a:rPr lang="it-IT" dirty="0"/>
              <a:t> </a:t>
            </a:r>
            <a:r>
              <a:rPr lang="it-IT" dirty="0" err="1"/>
              <a:t>ausprobieren</a:t>
            </a:r>
            <a:r>
              <a:rPr lang="it-IT" dirty="0"/>
              <a:t>.</a:t>
            </a:r>
          </a:p>
        </p:txBody>
      </p:sp>
      <p:sp>
        <p:nvSpPr>
          <p:cNvPr id="20" name="Segnaposto contenuto 2">
            <a:extLst>
              <a:ext uri="{FF2B5EF4-FFF2-40B4-BE49-F238E27FC236}">
                <a16:creationId xmlns:a16="http://schemas.microsoft.com/office/drawing/2014/main" xmlns="" id="{1D48C601-E077-44BD-86FF-9957E044CD4B}"/>
              </a:ext>
            </a:extLst>
          </p:cNvPr>
          <p:cNvSpPr txBox="1">
            <a:spLocks/>
          </p:cNvSpPr>
          <p:nvPr/>
        </p:nvSpPr>
        <p:spPr>
          <a:xfrm>
            <a:off x="913546" y="5642013"/>
            <a:ext cx="3681036" cy="9000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a:t>an die </a:t>
            </a:r>
            <a:r>
              <a:rPr lang="it-IT" dirty="0" err="1"/>
              <a:t>mündliche</a:t>
            </a:r>
            <a:r>
              <a:rPr lang="it-IT" dirty="0"/>
              <a:t> </a:t>
            </a:r>
            <a:r>
              <a:rPr lang="it-IT" dirty="0" err="1"/>
              <a:t>Beurteilung</a:t>
            </a:r>
            <a:r>
              <a:rPr lang="it-IT" dirty="0"/>
              <a:t> </a:t>
            </a:r>
            <a:r>
              <a:rPr lang="it-IT" dirty="0" err="1"/>
              <a:t>gewöhnen</a:t>
            </a:r>
            <a:endParaRPr lang="it-IT" dirty="0"/>
          </a:p>
        </p:txBody>
      </p:sp>
      <p:sp>
        <p:nvSpPr>
          <p:cNvPr id="21" name="Segnaposto contenuto 2">
            <a:extLst>
              <a:ext uri="{FF2B5EF4-FFF2-40B4-BE49-F238E27FC236}">
                <a16:creationId xmlns:a16="http://schemas.microsoft.com/office/drawing/2014/main" xmlns="" id="{67AD393F-8700-4FFD-AA9A-D26920CC2592}"/>
              </a:ext>
            </a:extLst>
          </p:cNvPr>
          <p:cNvSpPr txBox="1">
            <a:spLocks/>
          </p:cNvSpPr>
          <p:nvPr/>
        </p:nvSpPr>
        <p:spPr>
          <a:xfrm>
            <a:off x="5074287" y="4812832"/>
            <a:ext cx="6523516" cy="4878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it-IT" dirty="0" err="1"/>
              <a:t>Kurze</a:t>
            </a:r>
            <a:r>
              <a:rPr lang="it-IT" dirty="0"/>
              <a:t> </a:t>
            </a:r>
            <a:r>
              <a:rPr lang="it-IT" dirty="0" err="1"/>
              <a:t>Dialoge</a:t>
            </a:r>
            <a:r>
              <a:rPr lang="it-IT" dirty="0"/>
              <a:t> </a:t>
            </a:r>
            <a:r>
              <a:rPr lang="it-IT" dirty="0" err="1"/>
              <a:t>bzw</a:t>
            </a:r>
            <a:r>
              <a:rPr lang="it-IT" dirty="0"/>
              <a:t>. </a:t>
            </a:r>
            <a:r>
              <a:rPr lang="it-IT" dirty="0" err="1"/>
              <a:t>Monologe</a:t>
            </a:r>
            <a:r>
              <a:rPr lang="it-IT" dirty="0"/>
              <a:t> </a:t>
            </a:r>
            <a:r>
              <a:rPr lang="it-IT" dirty="0" err="1"/>
              <a:t>auf</a:t>
            </a:r>
            <a:r>
              <a:rPr lang="it-IT" dirty="0"/>
              <a:t> </a:t>
            </a:r>
            <a:r>
              <a:rPr lang="it-IT" dirty="0" err="1"/>
              <a:t>Deutsch</a:t>
            </a:r>
            <a:r>
              <a:rPr lang="it-IT" dirty="0"/>
              <a:t>.</a:t>
            </a:r>
          </a:p>
        </p:txBody>
      </p:sp>
      <p:sp>
        <p:nvSpPr>
          <p:cNvPr id="10" name="Freccia in giù 9">
            <a:extLst>
              <a:ext uri="{FF2B5EF4-FFF2-40B4-BE49-F238E27FC236}">
                <a16:creationId xmlns:a16="http://schemas.microsoft.com/office/drawing/2014/main" xmlns="" id="{C75FCB54-1D02-E7E0-4141-2D879A202E60}"/>
              </a:ext>
            </a:extLst>
          </p:cNvPr>
          <p:cNvSpPr/>
          <p:nvPr/>
        </p:nvSpPr>
        <p:spPr>
          <a:xfrm>
            <a:off x="5510452" y="2707637"/>
            <a:ext cx="485775" cy="704850"/>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egnaposto contenuto 2">
            <a:extLst>
              <a:ext uri="{FF2B5EF4-FFF2-40B4-BE49-F238E27FC236}">
                <a16:creationId xmlns:a16="http://schemas.microsoft.com/office/drawing/2014/main" xmlns="" id="{C23A63CB-F684-AF21-429E-376BE7F75303}"/>
              </a:ext>
            </a:extLst>
          </p:cNvPr>
          <p:cNvSpPr txBox="1">
            <a:spLocks/>
          </p:cNvSpPr>
          <p:nvPr/>
        </p:nvSpPr>
        <p:spPr>
          <a:xfrm>
            <a:off x="1542781" y="3405220"/>
            <a:ext cx="9603585" cy="5806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it-IT" u="sng" dirty="0" err="1"/>
              <a:t>Schwierigkeiten</a:t>
            </a:r>
            <a:r>
              <a:rPr lang="it-IT" dirty="0"/>
              <a:t>: </a:t>
            </a:r>
            <a:r>
              <a:rPr lang="it-IT" dirty="0" err="1"/>
              <a:t>mündlicher</a:t>
            </a:r>
            <a:r>
              <a:rPr lang="it-IT" dirty="0"/>
              <a:t> </a:t>
            </a:r>
            <a:r>
              <a:rPr lang="it-IT" dirty="0" err="1"/>
              <a:t>Ausdruck</a:t>
            </a:r>
            <a:r>
              <a:rPr lang="it-IT" dirty="0"/>
              <a:t> + </a:t>
            </a:r>
            <a:r>
              <a:rPr lang="it-IT" dirty="0" err="1"/>
              <a:t>Bewältigung</a:t>
            </a:r>
            <a:r>
              <a:rPr lang="it-IT" dirty="0"/>
              <a:t> </a:t>
            </a:r>
            <a:r>
              <a:rPr lang="it-IT" dirty="0" err="1"/>
              <a:t>der</a:t>
            </a:r>
            <a:r>
              <a:rPr lang="it-IT" dirty="0"/>
              <a:t> </a:t>
            </a:r>
            <a:r>
              <a:rPr lang="it-IT" cap="all" dirty="0" err="1"/>
              <a:t>ä</a:t>
            </a:r>
            <a:r>
              <a:rPr lang="it-IT" dirty="0" err="1"/>
              <a:t>ngste</a:t>
            </a:r>
            <a:endParaRPr lang="it-IT" dirty="0"/>
          </a:p>
        </p:txBody>
      </p:sp>
      <p:sp>
        <p:nvSpPr>
          <p:cNvPr id="13" name="Freccia in giù 12">
            <a:extLst>
              <a:ext uri="{FF2B5EF4-FFF2-40B4-BE49-F238E27FC236}">
                <a16:creationId xmlns:a16="http://schemas.microsoft.com/office/drawing/2014/main" xmlns="" id="{3629BD35-692D-19E6-8A8F-F7CCBBFF239E}"/>
              </a:ext>
            </a:extLst>
          </p:cNvPr>
          <p:cNvSpPr/>
          <p:nvPr/>
        </p:nvSpPr>
        <p:spPr>
          <a:xfrm>
            <a:off x="2619438" y="3782594"/>
            <a:ext cx="313151" cy="580669"/>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Segnaposto contenuto 2">
            <a:extLst>
              <a:ext uri="{FF2B5EF4-FFF2-40B4-BE49-F238E27FC236}">
                <a16:creationId xmlns:a16="http://schemas.microsoft.com/office/drawing/2014/main" xmlns="" id="{71116B94-135E-4BD7-D790-14F6BBD6FB99}"/>
              </a:ext>
            </a:extLst>
          </p:cNvPr>
          <p:cNvSpPr txBox="1">
            <a:spLocks/>
          </p:cNvSpPr>
          <p:nvPr/>
        </p:nvSpPr>
        <p:spPr>
          <a:xfrm>
            <a:off x="980864" y="4973748"/>
            <a:ext cx="3546401" cy="5733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ü"/>
            </a:pPr>
            <a:r>
              <a:rPr lang="it-IT" dirty="0" err="1"/>
              <a:t>Anreize</a:t>
            </a:r>
            <a:r>
              <a:rPr lang="it-IT" dirty="0"/>
              <a:t> </a:t>
            </a:r>
            <a:r>
              <a:rPr lang="it-IT" dirty="0" err="1"/>
              <a:t>schaffen</a:t>
            </a:r>
            <a:endParaRPr lang="it-IT" dirty="0"/>
          </a:p>
        </p:txBody>
      </p:sp>
      <p:sp>
        <p:nvSpPr>
          <p:cNvPr id="24" name="CasellaDiTesto 23">
            <a:extLst>
              <a:ext uri="{FF2B5EF4-FFF2-40B4-BE49-F238E27FC236}">
                <a16:creationId xmlns:a16="http://schemas.microsoft.com/office/drawing/2014/main" xmlns="" id="{1B4A6787-4BA7-0B69-4137-6396E87FA20A}"/>
              </a:ext>
            </a:extLst>
          </p:cNvPr>
          <p:cNvSpPr txBox="1"/>
          <p:nvPr/>
        </p:nvSpPr>
        <p:spPr>
          <a:xfrm>
            <a:off x="433842" y="4439726"/>
            <a:ext cx="5341399" cy="430887"/>
          </a:xfrm>
          <a:prstGeom prst="rect">
            <a:avLst/>
          </a:prstGeom>
          <a:noFill/>
        </p:spPr>
        <p:txBody>
          <a:bodyPr wrap="square">
            <a:spAutoFit/>
          </a:bodyPr>
          <a:lstStyle/>
          <a:p>
            <a:r>
              <a:rPr lang="it-IT" sz="2200" dirty="0"/>
              <a:t>in </a:t>
            </a:r>
            <a:r>
              <a:rPr lang="it-IT" sz="2200" dirty="0" err="1"/>
              <a:t>der</a:t>
            </a:r>
            <a:r>
              <a:rPr lang="it-IT" sz="2200" dirty="0"/>
              <a:t> </a:t>
            </a:r>
            <a:r>
              <a:rPr lang="it-IT" sz="2200" dirty="0" err="1"/>
              <a:t>normalen</a:t>
            </a:r>
            <a:r>
              <a:rPr lang="it-IT" sz="2200" dirty="0"/>
              <a:t> </a:t>
            </a:r>
            <a:r>
              <a:rPr lang="it-IT" sz="2200" dirty="0" err="1"/>
              <a:t>Unterrichtspraxis</a:t>
            </a:r>
            <a:r>
              <a:rPr lang="it-IT" sz="2200" dirty="0"/>
              <a:t>: </a:t>
            </a:r>
          </a:p>
        </p:txBody>
      </p:sp>
    </p:spTree>
    <p:extLst>
      <p:ext uri="{BB962C8B-B14F-4D97-AF65-F5344CB8AC3E}">
        <p14:creationId xmlns:p14="http://schemas.microsoft.com/office/powerpoint/2010/main" val="55197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1000"/>
                                        <p:tgtEl>
                                          <p:spTgt spid="9"/>
                                        </p:tgtEl>
                                      </p:cBhvr>
                                    </p:animEffect>
                                    <p:anim calcmode="lin" valueType="num">
                                      <p:cBhvr>
                                        <p:cTn id="71" dur="1000" fill="hold"/>
                                        <p:tgtEl>
                                          <p:spTgt spid="9"/>
                                        </p:tgtEl>
                                        <p:attrNameLst>
                                          <p:attrName>ppt_x</p:attrName>
                                        </p:attrNameLst>
                                      </p:cBhvr>
                                      <p:tavLst>
                                        <p:tav tm="0">
                                          <p:val>
                                            <p:strVal val="#ppt_x"/>
                                          </p:val>
                                        </p:tav>
                                        <p:tav tm="100000">
                                          <p:val>
                                            <p:strVal val="#ppt_x"/>
                                          </p:val>
                                        </p:tav>
                                      </p:tavLst>
                                    </p:anim>
                                    <p:anim calcmode="lin" valueType="num">
                                      <p:cBhvr>
                                        <p:cTn id="72" dur="1000" fill="hold"/>
                                        <p:tgtEl>
                                          <p:spTgt spid="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1" grpId="0"/>
      <p:bldP spid="10" grpId="0" animBg="1"/>
      <p:bldP spid="11" grpId="0"/>
      <p:bldP spid="13" grpId="0" animBg="1"/>
      <p:bldP spid="22"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B011FAE-4B25-7762-4153-DB4DECD7D34E}"/>
              </a:ext>
            </a:extLst>
          </p:cNvPr>
          <p:cNvSpPr>
            <a:spLocks noGrp="1"/>
          </p:cNvSpPr>
          <p:nvPr>
            <p:ph type="title"/>
          </p:nvPr>
        </p:nvSpPr>
        <p:spPr>
          <a:xfrm>
            <a:off x="3070750" y="19609"/>
            <a:ext cx="8610600" cy="1293028"/>
          </a:xfrm>
        </p:spPr>
        <p:txBody>
          <a:bodyPr/>
          <a:lstStyle/>
          <a:p>
            <a:r>
              <a:rPr lang="it-IT" dirty="0"/>
              <a:t>Situazione problema</a:t>
            </a:r>
          </a:p>
        </p:txBody>
      </p:sp>
      <p:sp>
        <p:nvSpPr>
          <p:cNvPr id="3" name="Segnaposto contenuto 2">
            <a:extLst>
              <a:ext uri="{FF2B5EF4-FFF2-40B4-BE49-F238E27FC236}">
                <a16:creationId xmlns:a16="http://schemas.microsoft.com/office/drawing/2014/main" xmlns="" id="{A8E816BC-3FAC-0C52-8DB8-6103B91D1C08}"/>
              </a:ext>
            </a:extLst>
          </p:cNvPr>
          <p:cNvSpPr>
            <a:spLocks noGrp="1"/>
          </p:cNvSpPr>
          <p:nvPr>
            <p:ph idx="1"/>
          </p:nvPr>
        </p:nvSpPr>
        <p:spPr>
          <a:xfrm>
            <a:off x="3623420" y="956928"/>
            <a:ext cx="8169212" cy="2977515"/>
          </a:xfrm>
        </p:spPr>
        <p:txBody>
          <a:bodyPr>
            <a:normAutofit fontScale="92500" lnSpcReduction="20000"/>
          </a:bodyPr>
          <a:lstStyle/>
          <a:p>
            <a:pPr marL="0" indent="0">
              <a:lnSpc>
                <a:spcPct val="150000"/>
              </a:lnSpc>
              <a:spcBef>
                <a:spcPts val="0"/>
              </a:spcBef>
              <a:buNone/>
            </a:pPr>
            <a:r>
              <a:rPr lang="it-IT" sz="2500" dirty="0">
                <a:solidFill>
                  <a:srgbClr val="000000"/>
                </a:solidFill>
                <a:effectLst/>
                <a:latin typeface="+mj-lt"/>
                <a:ea typeface="MS Mincho" panose="02020609040205080304" pitchFamily="49" charset="-128"/>
                <a:cs typeface="Times New Roman" panose="02020603050405020304" pitchFamily="18" charset="0"/>
              </a:rPr>
              <a:t>Una scuola della Svizzera tedesca sta cercando una classe in Ticino per fare uno scambio. Prima di incontrarsi, viene richiesto agli allievi di dialogare tramite una videochiamata al fine di presentarsi e di descrivere la propria quotidianità scolastica. Il dialogo si svolge in lingua tedesca.</a:t>
            </a:r>
            <a:endParaRPr lang="it-IT" sz="2500" dirty="0">
              <a:effectLst/>
              <a:latin typeface="+mj-lt"/>
              <a:ea typeface="MS Mincho" panose="02020609040205080304" pitchFamily="49" charset="-128"/>
              <a:cs typeface="Times New Roman" panose="02020603050405020304" pitchFamily="18" charset="0"/>
            </a:endParaRPr>
          </a:p>
          <a:p>
            <a:endParaRPr lang="it-IT" dirty="0"/>
          </a:p>
        </p:txBody>
      </p:sp>
      <p:pic>
        <p:nvPicPr>
          <p:cNvPr id="1028" name="Picture 4" descr="Lehrer Nimmt Selfiemaking Videoanruf Mit Ihrer Schülerinnen Und Schüler Im  Unterricht Stockfoto und mehr Bilder von Klassenzimmer - iStock">
            <a:extLst>
              <a:ext uri="{FF2B5EF4-FFF2-40B4-BE49-F238E27FC236}">
                <a16:creationId xmlns:a16="http://schemas.microsoft.com/office/drawing/2014/main" xmlns="" id="{3572180D-E85F-1093-3C66-186D28C415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9779" y="4932699"/>
            <a:ext cx="2302536" cy="1533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Freccia in giù 3">
            <a:extLst>
              <a:ext uri="{FF2B5EF4-FFF2-40B4-BE49-F238E27FC236}">
                <a16:creationId xmlns:a16="http://schemas.microsoft.com/office/drawing/2014/main" xmlns="" id="{471CE381-C1E1-C386-3A94-EA6AE8100F8F}"/>
              </a:ext>
            </a:extLst>
          </p:cNvPr>
          <p:cNvSpPr/>
          <p:nvPr/>
        </p:nvSpPr>
        <p:spPr>
          <a:xfrm>
            <a:off x="6481165" y="3349943"/>
            <a:ext cx="485775" cy="704850"/>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xmlns="" id="{5EF45E93-32C3-8938-BD0F-0F9E0BD6CDD7}"/>
              </a:ext>
            </a:extLst>
          </p:cNvPr>
          <p:cNvSpPr txBox="1"/>
          <p:nvPr/>
        </p:nvSpPr>
        <p:spPr>
          <a:xfrm>
            <a:off x="3435381" y="4016474"/>
            <a:ext cx="8459089" cy="769441"/>
          </a:xfrm>
          <a:prstGeom prst="rect">
            <a:avLst/>
          </a:prstGeom>
          <a:noFill/>
        </p:spPr>
        <p:txBody>
          <a:bodyPr wrap="square">
            <a:spAutoFit/>
          </a:bodyPr>
          <a:lstStyle/>
          <a:p>
            <a:pPr marL="342900" indent="-342900">
              <a:buFont typeface="Wingdings" panose="05000000000000000000" pitchFamily="2" charset="2"/>
              <a:buChar char="ü"/>
            </a:pPr>
            <a:r>
              <a:rPr lang="it-CH" sz="2200" u="sng" dirty="0" err="1">
                <a:solidFill>
                  <a:srgbClr val="000000"/>
                </a:solidFill>
                <a:ea typeface="MS Mincho" panose="02020609040205080304" pitchFamily="49" charset="-128"/>
                <a:cs typeface="Times New Roman" panose="02020603050405020304" pitchFamily="18" charset="0"/>
              </a:rPr>
              <a:t>Ziele</a:t>
            </a:r>
            <a:r>
              <a:rPr lang="it-CH" sz="2200" u="sng" dirty="0">
                <a:solidFill>
                  <a:srgbClr val="000000"/>
                </a:solidFill>
                <a:ea typeface="MS Mincho" panose="02020609040205080304" pitchFamily="49" charset="-128"/>
                <a:cs typeface="Times New Roman" panose="02020603050405020304" pitchFamily="18" charset="0"/>
              </a:rPr>
              <a:t> </a:t>
            </a:r>
            <a:r>
              <a:rPr lang="it-CH" sz="2200" u="sng" dirty="0" err="1">
                <a:solidFill>
                  <a:srgbClr val="000000"/>
                </a:solidFill>
                <a:ea typeface="MS Mincho" panose="02020609040205080304" pitchFamily="49" charset="-128"/>
                <a:cs typeface="Times New Roman" panose="02020603050405020304" pitchFamily="18" charset="0"/>
              </a:rPr>
              <a:t>festlegen</a:t>
            </a:r>
            <a:r>
              <a:rPr lang="it-CH" sz="2200" u="sng" dirty="0">
                <a:solidFill>
                  <a:srgbClr val="000000"/>
                </a:solidFill>
                <a:ea typeface="MS Mincho" panose="02020609040205080304" pitchFamily="49" charset="-128"/>
                <a:cs typeface="Times New Roman" panose="02020603050405020304" pitchFamily="18" charset="0"/>
              </a:rPr>
              <a:t> </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Sich</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vorstellen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über</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den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Schulalltag</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sprechen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Fragen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stellen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Antworten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formulieren</a:t>
            </a:r>
            <a:r>
              <a:rPr lang="it-IT" sz="2200" dirty="0">
                <a:solidFill>
                  <a:srgbClr val="000000"/>
                </a:solidFill>
                <a:latin typeface="+mj-lt"/>
                <a:ea typeface="MS Mincho" panose="02020609040205080304" pitchFamily="49" charset="-128"/>
                <a:cs typeface="Times New Roman" panose="02020603050405020304" pitchFamily="18" charset="0"/>
              </a:rPr>
              <a:t>.</a:t>
            </a:r>
          </a:p>
        </p:txBody>
      </p:sp>
      <p:sp>
        <p:nvSpPr>
          <p:cNvPr id="7" name="CasellaDiTesto 6">
            <a:extLst>
              <a:ext uri="{FF2B5EF4-FFF2-40B4-BE49-F238E27FC236}">
                <a16:creationId xmlns:a16="http://schemas.microsoft.com/office/drawing/2014/main" xmlns="" id="{0285E389-AD8E-343A-CB0B-A4B6AF502A57}"/>
              </a:ext>
            </a:extLst>
          </p:cNvPr>
          <p:cNvSpPr txBox="1"/>
          <p:nvPr/>
        </p:nvSpPr>
        <p:spPr>
          <a:xfrm>
            <a:off x="3356103" y="5008520"/>
            <a:ext cx="6120496" cy="1785104"/>
          </a:xfrm>
          <a:prstGeom prst="rect">
            <a:avLst/>
          </a:prstGeom>
          <a:noFill/>
        </p:spPr>
        <p:txBody>
          <a:bodyPr wrap="square">
            <a:spAutoFit/>
          </a:bodyPr>
          <a:lstStyle/>
          <a:p>
            <a:pPr marL="342900" indent="-342900">
              <a:buFont typeface="Wingdings" panose="05000000000000000000" pitchFamily="2" charset="2"/>
              <a:buChar char="ü"/>
            </a:pPr>
            <a:r>
              <a:rPr lang="it-IT" sz="2200" dirty="0" err="1">
                <a:solidFill>
                  <a:srgbClr val="000000"/>
                </a:solidFill>
                <a:ea typeface="MS Mincho" panose="02020609040205080304" pitchFamily="49" charset="-128"/>
                <a:cs typeface="Times New Roman" panose="02020603050405020304" pitchFamily="18" charset="0"/>
              </a:rPr>
              <a:t>Welche</a:t>
            </a:r>
            <a:r>
              <a:rPr lang="it-IT" sz="2200" dirty="0">
                <a:solidFill>
                  <a:srgbClr val="000000"/>
                </a:solidFill>
                <a:ea typeface="MS Mincho" panose="02020609040205080304" pitchFamily="49" charset="-128"/>
                <a:cs typeface="Times New Roman" panose="02020603050405020304" pitchFamily="18" charset="0"/>
              </a:rPr>
              <a:t> </a:t>
            </a:r>
            <a:r>
              <a:rPr lang="it-IT" sz="2200" u="sng" dirty="0" err="1">
                <a:solidFill>
                  <a:srgbClr val="000000"/>
                </a:solidFill>
                <a:ea typeface="MS Mincho" panose="02020609040205080304" pitchFamily="49" charset="-128"/>
                <a:cs typeface="Times New Roman" panose="02020603050405020304" pitchFamily="18" charset="0"/>
              </a:rPr>
              <a:t>Aspekte</a:t>
            </a:r>
            <a:r>
              <a:rPr lang="it-IT" sz="2200" dirty="0">
                <a:solidFill>
                  <a:srgbClr val="000000"/>
                </a:solidFill>
                <a:ea typeface="MS Mincho" panose="02020609040205080304" pitchFamily="49" charset="-128"/>
                <a:cs typeface="Times New Roman" panose="02020603050405020304" pitchFamily="18" charset="0"/>
              </a:rPr>
              <a:t> </a:t>
            </a:r>
            <a:r>
              <a:rPr lang="it-IT" sz="2200" dirty="0" err="1">
                <a:solidFill>
                  <a:srgbClr val="000000"/>
                </a:solidFill>
                <a:ea typeface="MS Mincho" panose="02020609040205080304" pitchFamily="49" charset="-128"/>
                <a:cs typeface="Times New Roman" panose="02020603050405020304" pitchFamily="18" charset="0"/>
              </a:rPr>
              <a:t>sind</a:t>
            </a:r>
            <a:r>
              <a:rPr lang="it-IT" sz="2200" dirty="0">
                <a:solidFill>
                  <a:srgbClr val="000000"/>
                </a:solidFill>
                <a:ea typeface="MS Mincho" panose="02020609040205080304" pitchFamily="49" charset="-128"/>
                <a:cs typeface="Times New Roman" panose="02020603050405020304" pitchFamily="18" charset="0"/>
              </a:rPr>
              <a:t> </a:t>
            </a:r>
            <a:r>
              <a:rPr lang="it-IT" sz="2200" u="sng" dirty="0">
                <a:solidFill>
                  <a:srgbClr val="000000"/>
                </a:solidFill>
                <a:ea typeface="MS Mincho" panose="02020609040205080304" pitchFamily="49" charset="-128"/>
                <a:cs typeface="Times New Roman" panose="02020603050405020304" pitchFamily="18" charset="0"/>
              </a:rPr>
              <a:t>von Interesse</a:t>
            </a:r>
            <a:r>
              <a:rPr lang="it-IT" sz="2200" dirty="0">
                <a:solidFill>
                  <a:srgbClr val="000000"/>
                </a:solidFill>
                <a:ea typeface="MS Mincho" panose="02020609040205080304" pitchFamily="49" charset="-128"/>
                <a:cs typeface="Times New Roman" panose="02020603050405020304" pitchFamily="18" charset="0"/>
              </a:rPr>
              <a:t>?</a:t>
            </a:r>
          </a:p>
          <a:p>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Über</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das</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Klassenzimmer</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Schulsachen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Schüler</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Lehrer</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den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Stundenplan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Ferien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Fächer</a:t>
            </a:r>
            <a:r>
              <a:rPr lang="it-CH" sz="2200" dirty="0">
                <a:solidFill>
                  <a:srgbClr val="000000"/>
                </a:solidFill>
                <a:latin typeface="+mj-lt"/>
                <a:ea typeface="MS Mincho" panose="02020609040205080304" pitchFamily="49" charset="-128"/>
                <a:cs typeface="Times New Roman" panose="02020603050405020304" pitchFamily="18" charset="0"/>
              </a:rPr>
              <a:t> und die </a:t>
            </a:r>
            <a:r>
              <a:rPr lang="it-CH" sz="2200" dirty="0" err="1">
                <a:solidFill>
                  <a:srgbClr val="000000"/>
                </a:solidFill>
                <a:latin typeface="+mj-lt"/>
                <a:ea typeface="MS Mincho" panose="02020609040205080304" pitchFamily="49" charset="-128"/>
                <a:cs typeface="Times New Roman" panose="02020603050405020304" pitchFamily="18" charset="0"/>
              </a:rPr>
              <a:t>Schule</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im</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Allgemeinen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sprechen</a:t>
            </a:r>
            <a:r>
              <a:rPr lang="it-CH" sz="2200" dirty="0">
                <a:solidFill>
                  <a:srgbClr val="000000"/>
                </a:solidFill>
                <a:latin typeface="+mj-lt"/>
                <a:ea typeface="MS Mincho" panose="02020609040205080304" pitchFamily="49" charset="-128"/>
                <a:cs typeface="Times New Roman" panose="02020603050405020304" pitchFamily="18" charset="0"/>
              </a:rPr>
              <a:t> </a:t>
            </a:r>
            <a:r>
              <a:rPr lang="it-CH" sz="2200" dirty="0" err="1">
                <a:solidFill>
                  <a:srgbClr val="000000"/>
                </a:solidFill>
                <a:latin typeface="+mj-lt"/>
                <a:ea typeface="MS Mincho" panose="02020609040205080304" pitchFamily="49" charset="-128"/>
                <a:cs typeface="Times New Roman" panose="02020603050405020304" pitchFamily="18" charset="0"/>
              </a:rPr>
              <a:t>können</a:t>
            </a:r>
            <a:r>
              <a:rPr lang="it-CH" sz="2200" dirty="0">
                <a:solidFill>
                  <a:srgbClr val="000000"/>
                </a:solidFill>
                <a:latin typeface="+mj-lt"/>
                <a:ea typeface="MS Mincho" panose="02020609040205080304" pitchFamily="49" charset="-128"/>
                <a:cs typeface="Times New Roman" panose="02020603050405020304" pitchFamily="18" charset="0"/>
              </a:rPr>
              <a:t>.</a:t>
            </a:r>
            <a:endParaRPr lang="it-IT" sz="2200" dirty="0">
              <a:solidFill>
                <a:srgbClr val="000000"/>
              </a:solidFill>
              <a:latin typeface="+mj-lt"/>
              <a:ea typeface="MS Mincho" panose="02020609040205080304" pitchFamily="49" charset="-128"/>
              <a:cs typeface="Times New Roman" panose="02020603050405020304" pitchFamily="18" charset="0"/>
            </a:endParaRPr>
          </a:p>
        </p:txBody>
      </p:sp>
      <p:pic>
        <p:nvPicPr>
          <p:cNvPr id="8" name="Immagine 7">
            <a:extLst>
              <a:ext uri="{FF2B5EF4-FFF2-40B4-BE49-F238E27FC236}">
                <a16:creationId xmlns:a16="http://schemas.microsoft.com/office/drawing/2014/main" xmlns="" id="{AC265704-5193-DF0B-B728-988637E51150}"/>
              </a:ext>
            </a:extLst>
          </p:cNvPr>
          <p:cNvPicPr>
            <a:picLocks noChangeAspect="1"/>
          </p:cNvPicPr>
          <p:nvPr/>
        </p:nvPicPr>
        <p:blipFill rotWithShape="1">
          <a:blip r:embed="rId4"/>
          <a:srcRect l="4396" t="21489" r="66068" b="7923"/>
          <a:stretch/>
        </p:blipFill>
        <p:spPr>
          <a:xfrm>
            <a:off x="320266" y="1705274"/>
            <a:ext cx="2971213" cy="3994189"/>
          </a:xfrm>
          <a:prstGeom prst="rect">
            <a:avLst/>
          </a:prstGeom>
          <a:ln>
            <a:noFill/>
          </a:ln>
          <a:effectLst>
            <a:outerShdw blurRad="292100" dist="139700" dir="2700000" algn="tl" rotWithShape="0">
              <a:srgbClr val="333333">
                <a:alpha val="65000"/>
              </a:srgbClr>
            </a:outerShdw>
          </a:effectLst>
        </p:spPr>
      </p:pic>
      <p:sp>
        <p:nvSpPr>
          <p:cNvPr id="9" name="Ovale 8">
            <a:extLst>
              <a:ext uri="{FF2B5EF4-FFF2-40B4-BE49-F238E27FC236}">
                <a16:creationId xmlns:a16="http://schemas.microsoft.com/office/drawing/2014/main" xmlns="" id="{5DEF2E73-035F-7E10-F9F8-200C8D104395}"/>
              </a:ext>
            </a:extLst>
          </p:cNvPr>
          <p:cNvSpPr/>
          <p:nvPr/>
        </p:nvSpPr>
        <p:spPr>
          <a:xfrm>
            <a:off x="297530" y="3702369"/>
            <a:ext cx="2924861" cy="763100"/>
          </a:xfrm>
          <a:prstGeom prst="ellipse">
            <a:avLst/>
          </a:prstGeom>
          <a:no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xmlns="" id="{8A307EE6-8E6B-99CE-986D-9CA8036D75B2}"/>
              </a:ext>
            </a:extLst>
          </p:cNvPr>
          <p:cNvSpPr/>
          <p:nvPr/>
        </p:nvSpPr>
        <p:spPr>
          <a:xfrm>
            <a:off x="287340" y="4538349"/>
            <a:ext cx="2924861" cy="1161113"/>
          </a:xfrm>
          <a:prstGeom prst="ellipse">
            <a:avLst/>
          </a:prstGeom>
          <a:noFill/>
          <a:ln w="190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89300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1000"/>
                                        <p:tgtEl>
                                          <p:spTgt spid="1028"/>
                                        </p:tgtEl>
                                      </p:cBhvr>
                                    </p:animEffect>
                                    <p:anim calcmode="lin" valueType="num">
                                      <p:cBhvr>
                                        <p:cTn id="23" dur="1000" fill="hold"/>
                                        <p:tgtEl>
                                          <p:spTgt spid="1028"/>
                                        </p:tgtEl>
                                        <p:attrNameLst>
                                          <p:attrName>ppt_x</p:attrName>
                                        </p:attrNameLst>
                                      </p:cBhvr>
                                      <p:tavLst>
                                        <p:tav tm="0">
                                          <p:val>
                                            <p:strVal val="#ppt_x"/>
                                          </p:val>
                                        </p:tav>
                                        <p:tav tm="100000">
                                          <p:val>
                                            <p:strVal val="#ppt_x"/>
                                          </p:val>
                                        </p:tav>
                                      </p:tavLst>
                                    </p:anim>
                                    <p:anim calcmode="lin" valueType="num">
                                      <p:cBhvr>
                                        <p:cTn id="24"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6" grpId="0"/>
      <p:bldP spid="7" grpId="0"/>
      <p:bldP spid="9"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3256688-3B0F-68EB-2BC7-11DC36C1802D}"/>
              </a:ext>
            </a:extLst>
          </p:cNvPr>
          <p:cNvSpPr>
            <a:spLocks noGrp="1"/>
          </p:cNvSpPr>
          <p:nvPr>
            <p:ph type="title"/>
          </p:nvPr>
        </p:nvSpPr>
        <p:spPr>
          <a:xfrm>
            <a:off x="7800974" y="669123"/>
            <a:ext cx="2695575" cy="1293028"/>
          </a:xfrm>
        </p:spPr>
        <p:txBody>
          <a:bodyPr/>
          <a:lstStyle/>
          <a:p>
            <a:r>
              <a:rPr lang="it-IT" dirty="0" err="1"/>
              <a:t>Das</a:t>
            </a:r>
            <a:r>
              <a:rPr lang="it-IT" dirty="0"/>
              <a:t> </a:t>
            </a:r>
            <a:r>
              <a:rPr lang="it-IT" dirty="0" err="1"/>
              <a:t>ziel</a:t>
            </a:r>
            <a:endParaRPr lang="it-IT" dirty="0"/>
          </a:p>
        </p:txBody>
      </p:sp>
      <p:sp>
        <p:nvSpPr>
          <p:cNvPr id="3" name="Segnaposto contenuto 2">
            <a:extLst>
              <a:ext uri="{FF2B5EF4-FFF2-40B4-BE49-F238E27FC236}">
                <a16:creationId xmlns:a16="http://schemas.microsoft.com/office/drawing/2014/main" xmlns="" id="{3566D9B3-D626-767E-D3B2-E140C4AF9C66}"/>
              </a:ext>
            </a:extLst>
          </p:cNvPr>
          <p:cNvSpPr>
            <a:spLocks noGrp="1"/>
          </p:cNvSpPr>
          <p:nvPr>
            <p:ph idx="1"/>
          </p:nvPr>
        </p:nvSpPr>
        <p:spPr>
          <a:xfrm>
            <a:off x="685800" y="2194561"/>
            <a:ext cx="10820400" cy="2453640"/>
          </a:xfrm>
        </p:spPr>
        <p:txBody>
          <a:bodyPr/>
          <a:lstStyle/>
          <a:p>
            <a:pPr marL="0" indent="0" algn="ctr">
              <a:lnSpc>
                <a:spcPct val="150000"/>
              </a:lnSpc>
              <a:spcBef>
                <a:spcPts val="0"/>
              </a:spcBef>
              <a:buNone/>
            </a:pPr>
            <a:r>
              <a:rPr lang="it-IT" sz="2500" dirty="0">
                <a:solidFill>
                  <a:srgbClr val="000000"/>
                </a:solidFill>
                <a:latin typeface="+mj-lt"/>
                <a:ea typeface="MS Mincho" panose="02020609040205080304" pitchFamily="49" charset="-128"/>
                <a:cs typeface="Times New Roman" panose="02020603050405020304" pitchFamily="18" charset="0"/>
              </a:rPr>
              <a:t>Gli allievi sono in grado di dare alcune informazioni semplici e formulare domande molto semplici, riguardanti la loro persona e la loro quotidianità scolastica, utilizzando per la maggior parte frasi isolate e apprese in precedenza.</a:t>
            </a:r>
          </a:p>
        </p:txBody>
      </p:sp>
    </p:spTree>
    <p:extLst>
      <p:ext uri="{BB962C8B-B14F-4D97-AF65-F5344CB8AC3E}">
        <p14:creationId xmlns:p14="http://schemas.microsoft.com/office/powerpoint/2010/main" val="4052110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999962D-155D-D620-5DA9-1C6E32317F75}"/>
              </a:ext>
            </a:extLst>
          </p:cNvPr>
          <p:cNvSpPr>
            <a:spLocks noGrp="1"/>
          </p:cNvSpPr>
          <p:nvPr>
            <p:ph type="title"/>
          </p:nvPr>
        </p:nvSpPr>
        <p:spPr>
          <a:xfrm>
            <a:off x="5100508" y="33307"/>
            <a:ext cx="6538518" cy="1083477"/>
          </a:xfrm>
        </p:spPr>
        <p:txBody>
          <a:bodyPr>
            <a:normAutofit fontScale="90000"/>
          </a:bodyPr>
          <a:lstStyle/>
          <a:p>
            <a:r>
              <a:rPr lang="it-IT" dirty="0"/>
              <a:t>Rubrica valutativa (top)</a:t>
            </a:r>
          </a:p>
        </p:txBody>
      </p:sp>
      <p:graphicFrame>
        <p:nvGraphicFramePr>
          <p:cNvPr id="4" name="Segnaposto contenuto 3">
            <a:extLst>
              <a:ext uri="{FF2B5EF4-FFF2-40B4-BE49-F238E27FC236}">
                <a16:creationId xmlns:a16="http://schemas.microsoft.com/office/drawing/2014/main" xmlns="" id="{422C7DFD-DC97-9AEB-1A6E-9D5CF5041B9C}"/>
              </a:ext>
            </a:extLst>
          </p:cNvPr>
          <p:cNvGraphicFramePr>
            <a:graphicFrameLocks noGrp="1"/>
          </p:cNvGraphicFramePr>
          <p:nvPr>
            <p:ph idx="1"/>
            <p:extLst>
              <p:ext uri="{D42A27DB-BD31-4B8C-83A1-F6EECF244321}">
                <p14:modId xmlns:p14="http://schemas.microsoft.com/office/powerpoint/2010/main" val="363975571"/>
              </p:ext>
            </p:extLst>
          </p:nvPr>
        </p:nvGraphicFramePr>
        <p:xfrm>
          <a:off x="4813009" y="1116784"/>
          <a:ext cx="6743700" cy="5202632"/>
        </p:xfrm>
        <a:graphic>
          <a:graphicData uri="http://schemas.openxmlformats.org/drawingml/2006/table">
            <a:tbl>
              <a:tblPr firstRow="1" firstCol="1" bandRow="1">
                <a:tableStyleId>{69CF1AB2-1976-4502-BF36-3FF5EA218861}</a:tableStyleId>
              </a:tblPr>
              <a:tblGrid>
                <a:gridCol w="1881506">
                  <a:extLst>
                    <a:ext uri="{9D8B030D-6E8A-4147-A177-3AD203B41FA5}">
                      <a16:colId xmlns:a16="http://schemas.microsoft.com/office/drawing/2014/main" xmlns="" val="4163380147"/>
                    </a:ext>
                  </a:extLst>
                </a:gridCol>
                <a:gridCol w="4862194">
                  <a:extLst>
                    <a:ext uri="{9D8B030D-6E8A-4147-A177-3AD203B41FA5}">
                      <a16:colId xmlns:a16="http://schemas.microsoft.com/office/drawing/2014/main" xmlns="" val="3014107552"/>
                    </a:ext>
                  </a:extLst>
                </a:gridCol>
              </a:tblGrid>
              <a:tr h="1007145">
                <a:tc>
                  <a:txBody>
                    <a:bodyPr/>
                    <a:lstStyle/>
                    <a:p>
                      <a:pPr>
                        <a:lnSpc>
                          <a:spcPct val="107000"/>
                        </a:lnSpc>
                        <a:spcAft>
                          <a:spcPts val="800"/>
                        </a:spcAft>
                      </a:pPr>
                      <a:r>
                        <a:rPr lang="it-CH" sz="1400" kern="0" dirty="0">
                          <a:effectLst/>
                        </a:rPr>
                        <a:t>Adempimento del compito</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50000"/>
                        </a:lnSpc>
                        <a:spcAft>
                          <a:spcPts val="0"/>
                        </a:spcAft>
                      </a:pPr>
                      <a:r>
                        <a:rPr lang="it-IT" sz="1400" b="0" kern="0" dirty="0">
                          <a:effectLst/>
                        </a:rPr>
                        <a:t>Il compito assegnato è stato eseguito in modo appropriato e serio: L’allievo è stato in grado di porre tutte le domande  e di fornire tutte le informazioni sulla sua scuola.</a:t>
                      </a:r>
                      <a:endParaRPr lang="it-IT" sz="14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99525097"/>
                  </a:ext>
                </a:extLst>
              </a:tr>
              <a:tr h="752234">
                <a:tc>
                  <a:txBody>
                    <a:bodyPr/>
                    <a:lstStyle/>
                    <a:p>
                      <a:pPr>
                        <a:lnSpc>
                          <a:spcPct val="107000"/>
                        </a:lnSpc>
                        <a:spcAft>
                          <a:spcPts val="800"/>
                        </a:spcAft>
                      </a:pPr>
                      <a:r>
                        <a:rPr lang="it-CH" sz="1400" kern="0">
                          <a:effectLst/>
                        </a:rPr>
                        <a:t>Interazione</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50000"/>
                        </a:lnSpc>
                        <a:spcAft>
                          <a:spcPts val="0"/>
                        </a:spcAft>
                      </a:pPr>
                      <a:r>
                        <a:rPr lang="it-IT" sz="1400" kern="0" dirty="0">
                          <a:effectLst/>
                        </a:rPr>
                        <a:t>L’allievo ha dialogato in modo attivo, flessibile e ha reagito alle domande in modo adeguato.</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716836555"/>
                  </a:ext>
                </a:extLst>
              </a:tr>
              <a:tr h="752234">
                <a:tc>
                  <a:txBody>
                    <a:bodyPr/>
                    <a:lstStyle/>
                    <a:p>
                      <a:pPr>
                        <a:lnSpc>
                          <a:spcPct val="107000"/>
                        </a:lnSpc>
                        <a:spcAft>
                          <a:spcPts val="800"/>
                        </a:spcAft>
                      </a:pPr>
                      <a:r>
                        <a:rPr lang="it-CH" sz="1400" kern="0">
                          <a:effectLst/>
                        </a:rPr>
                        <a:t>Fluidità, intonazione, pronuncia</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50000"/>
                        </a:lnSpc>
                        <a:spcAft>
                          <a:spcPts val="0"/>
                        </a:spcAft>
                      </a:pPr>
                      <a:r>
                        <a:rPr lang="it-IT" sz="1400" kern="0" dirty="0">
                          <a:effectLst/>
                        </a:rPr>
                        <a:t>L’allieva/o ha parlato in modo comprensibile, scorrevole, spontaneo, con una buona pronuncia e una buona intonazione.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600222855"/>
                  </a:ext>
                </a:extLst>
              </a:tr>
              <a:tr h="884654">
                <a:tc>
                  <a:txBody>
                    <a:bodyPr/>
                    <a:lstStyle/>
                    <a:p>
                      <a:pPr>
                        <a:lnSpc>
                          <a:spcPct val="107000"/>
                        </a:lnSpc>
                        <a:spcAft>
                          <a:spcPts val="800"/>
                        </a:spcAft>
                      </a:pPr>
                      <a:r>
                        <a:rPr lang="it-CH" sz="1400" kern="0">
                          <a:effectLst/>
                        </a:rPr>
                        <a:t>Lessico e mezzi discorsivi</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50000"/>
                        </a:lnSpc>
                        <a:spcAft>
                          <a:spcPts val="0"/>
                        </a:spcAft>
                      </a:pPr>
                      <a:r>
                        <a:rPr lang="it-IT" sz="1400" kern="0" dirty="0">
                          <a:effectLst/>
                        </a:rPr>
                        <a:t>L’allieva/o ha utilizzato termini ed espressioni    </a:t>
                      </a:r>
                      <a:endParaRPr lang="it-IT" sz="1400" kern="100" dirty="0">
                        <a:effectLst/>
                      </a:endParaRPr>
                    </a:p>
                    <a:p>
                      <a:pPr>
                        <a:lnSpc>
                          <a:spcPct val="150000"/>
                        </a:lnSpc>
                        <a:spcAft>
                          <a:spcPts val="0"/>
                        </a:spcAft>
                      </a:pPr>
                      <a:r>
                        <a:rPr lang="it-IT" sz="1400" kern="0" dirty="0">
                          <a:effectLst/>
                        </a:rPr>
                        <a:t>appropriati, variegati e specifici sull’argomento.</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100631522"/>
                  </a:ext>
                </a:extLst>
              </a:tr>
              <a:tr h="1394806">
                <a:tc>
                  <a:txBody>
                    <a:bodyPr/>
                    <a:lstStyle/>
                    <a:p>
                      <a:pPr>
                        <a:lnSpc>
                          <a:spcPct val="107000"/>
                        </a:lnSpc>
                        <a:spcAft>
                          <a:spcPts val="800"/>
                        </a:spcAft>
                      </a:pPr>
                      <a:r>
                        <a:rPr lang="it-CH" sz="1400" kern="0">
                          <a:effectLst/>
                        </a:rPr>
                        <a:t>Correttezza</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50000"/>
                        </a:lnSpc>
                        <a:spcAft>
                          <a:spcPts val="0"/>
                        </a:spcAft>
                      </a:pPr>
                      <a:r>
                        <a:rPr lang="it-IT" sz="1400" kern="0" dirty="0">
                          <a:effectLst/>
                        </a:rPr>
                        <a:t>L’allieva/o ha parlato in modo grammaticalmente corretto. Nonostante qualche raro, piccolo errore, la comprensione è sempre stata garantita. </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605534124"/>
                  </a:ext>
                </a:extLst>
              </a:tr>
            </a:tbl>
          </a:graphicData>
        </a:graphic>
      </p:graphicFrame>
      <p:sp>
        <p:nvSpPr>
          <p:cNvPr id="5" name="CasellaDiTesto 4">
            <a:extLst>
              <a:ext uri="{FF2B5EF4-FFF2-40B4-BE49-F238E27FC236}">
                <a16:creationId xmlns:a16="http://schemas.microsoft.com/office/drawing/2014/main" xmlns="" id="{AE789A43-F4B0-4EB3-9401-AC951DAAA5E3}"/>
              </a:ext>
            </a:extLst>
          </p:cNvPr>
          <p:cNvSpPr txBox="1"/>
          <p:nvPr/>
        </p:nvSpPr>
        <p:spPr>
          <a:xfrm>
            <a:off x="12786" y="1408023"/>
            <a:ext cx="8459089" cy="769441"/>
          </a:xfrm>
          <a:prstGeom prst="rect">
            <a:avLst/>
          </a:prstGeom>
          <a:noFill/>
        </p:spPr>
        <p:txBody>
          <a:bodyPr wrap="square">
            <a:spAutoFit/>
          </a:bodyPr>
          <a:lstStyle/>
          <a:p>
            <a:pPr marL="342900" indent="-342900">
              <a:buFont typeface="Wingdings" panose="05000000000000000000" pitchFamily="2" charset="2"/>
              <a:buChar char="ü"/>
            </a:pPr>
            <a:r>
              <a:rPr lang="it-IT" sz="2200" dirty="0" err="1">
                <a:solidFill>
                  <a:srgbClr val="000000"/>
                </a:solidFill>
                <a:latin typeface="+mj-lt"/>
                <a:ea typeface="MS Mincho" panose="02020609040205080304" pitchFamily="49" charset="-128"/>
                <a:cs typeface="Times New Roman" panose="02020603050405020304" pitchFamily="18" charset="0"/>
              </a:rPr>
              <a:t>Sie</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enthält</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u="sng" dirty="0" err="1">
                <a:solidFill>
                  <a:srgbClr val="000000"/>
                </a:solidFill>
                <a:latin typeface="+mj-lt"/>
                <a:ea typeface="MS Mincho" panose="02020609040205080304" pitchFamily="49" charset="-128"/>
                <a:cs typeface="Times New Roman" panose="02020603050405020304" pitchFamily="18" charset="0"/>
              </a:rPr>
              <a:t>Kriterien</a:t>
            </a:r>
            <a:r>
              <a:rPr lang="it-IT" sz="2200" dirty="0">
                <a:solidFill>
                  <a:srgbClr val="000000"/>
                </a:solidFill>
                <a:latin typeface="+mj-lt"/>
                <a:ea typeface="MS Mincho" panose="02020609040205080304" pitchFamily="49" charset="-128"/>
                <a:cs typeface="Times New Roman" panose="02020603050405020304" pitchFamily="18" charset="0"/>
              </a:rPr>
              <a:t>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erworbene</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Kompetenzen</a:t>
            </a:r>
            <a:r>
              <a:rPr lang="it-IT" sz="2200" dirty="0">
                <a:solidFill>
                  <a:srgbClr val="000000"/>
                </a:solidFill>
                <a:latin typeface="+mj-lt"/>
                <a:ea typeface="MS Mincho" panose="02020609040205080304" pitchFamily="49" charset="-128"/>
                <a:cs typeface="Times New Roman" panose="02020603050405020304" pitchFamily="18" charset="0"/>
              </a:rPr>
              <a:t>)</a:t>
            </a:r>
          </a:p>
        </p:txBody>
      </p:sp>
      <p:sp>
        <p:nvSpPr>
          <p:cNvPr id="7" name="CasellaDiTesto 6">
            <a:extLst>
              <a:ext uri="{FF2B5EF4-FFF2-40B4-BE49-F238E27FC236}">
                <a16:creationId xmlns:a16="http://schemas.microsoft.com/office/drawing/2014/main" xmlns="" id="{331E1DE0-5E4A-4EC6-8B47-347985FBBD1C}"/>
              </a:ext>
            </a:extLst>
          </p:cNvPr>
          <p:cNvSpPr txBox="1"/>
          <p:nvPr/>
        </p:nvSpPr>
        <p:spPr>
          <a:xfrm>
            <a:off x="18902" y="3331626"/>
            <a:ext cx="4794107" cy="1107996"/>
          </a:xfrm>
          <a:prstGeom prst="rect">
            <a:avLst/>
          </a:prstGeom>
          <a:noFill/>
        </p:spPr>
        <p:txBody>
          <a:bodyPr wrap="square">
            <a:spAutoFit/>
          </a:bodyPr>
          <a:lstStyle/>
          <a:p>
            <a:pPr marL="342900" indent="-342900">
              <a:buFont typeface="Wingdings" panose="05000000000000000000" pitchFamily="2" charset="2"/>
              <a:buChar char="ü"/>
            </a:pPr>
            <a:r>
              <a:rPr lang="it-IT" sz="2200" dirty="0" err="1">
                <a:solidFill>
                  <a:srgbClr val="000000"/>
                </a:solidFill>
                <a:latin typeface="+mj-lt"/>
                <a:ea typeface="MS Mincho" panose="02020609040205080304" pitchFamily="49" charset="-128"/>
                <a:cs typeface="Times New Roman" panose="02020603050405020304" pitchFamily="18" charset="0"/>
              </a:rPr>
              <a:t>Kriterien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bekannt</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machen</a:t>
            </a:r>
            <a:r>
              <a:rPr lang="it-IT" sz="2200" dirty="0">
                <a:solidFill>
                  <a:srgbClr val="000000"/>
                </a:solidFill>
                <a:latin typeface="+mj-lt"/>
                <a:ea typeface="MS Mincho" panose="02020609040205080304" pitchFamily="49" charset="-128"/>
                <a:cs typeface="Times New Roman" panose="02020603050405020304" pitchFamily="18" charset="0"/>
              </a:rPr>
              <a:t> und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Sie</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zur</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Selbstevaluation</a:t>
            </a:r>
            <a:r>
              <a:rPr lang="it-IT" sz="2200" dirty="0">
                <a:solidFill>
                  <a:srgbClr val="000000"/>
                </a:solidFill>
                <a:latin typeface="+mj-lt"/>
                <a:ea typeface="MS Mincho" panose="02020609040205080304" pitchFamily="49" charset="-128"/>
                <a:cs typeface="Times New Roman" panose="02020603050405020304" pitchFamily="18" charset="0"/>
              </a:rPr>
              <a:t>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verwenden</a:t>
            </a:r>
            <a:r>
              <a:rPr lang="it-IT" sz="2200" dirty="0">
                <a:solidFill>
                  <a:srgbClr val="000000"/>
                </a:solidFill>
                <a:latin typeface="+mj-lt"/>
                <a:ea typeface="MS Mincho" panose="02020609040205080304" pitchFamily="49" charset="-128"/>
                <a:cs typeface="Times New Roman" panose="02020603050405020304" pitchFamily="18" charset="0"/>
              </a:rPr>
              <a:t>.</a:t>
            </a:r>
          </a:p>
        </p:txBody>
      </p:sp>
      <p:sp>
        <p:nvSpPr>
          <p:cNvPr id="8" name="CasellaDiTesto 7">
            <a:extLst>
              <a:ext uri="{FF2B5EF4-FFF2-40B4-BE49-F238E27FC236}">
                <a16:creationId xmlns:a16="http://schemas.microsoft.com/office/drawing/2014/main" xmlns="" id="{C259BD37-D7F5-42A9-83A2-AD6BEDA8DD6D}"/>
              </a:ext>
            </a:extLst>
          </p:cNvPr>
          <p:cNvSpPr txBox="1"/>
          <p:nvPr/>
        </p:nvSpPr>
        <p:spPr>
          <a:xfrm>
            <a:off x="12785" y="4580900"/>
            <a:ext cx="5381335" cy="2123658"/>
          </a:xfrm>
          <a:prstGeom prst="rect">
            <a:avLst/>
          </a:prstGeom>
          <a:noFill/>
        </p:spPr>
        <p:txBody>
          <a:bodyPr wrap="square">
            <a:spAutoFit/>
          </a:bodyPr>
          <a:lstStyle/>
          <a:p>
            <a:pPr marL="342900" indent="-342900">
              <a:buFont typeface="Wingdings" panose="05000000000000000000" pitchFamily="2" charset="2"/>
              <a:buChar char="ü"/>
            </a:pPr>
            <a:r>
              <a:rPr lang="it-IT" sz="2200" dirty="0">
                <a:solidFill>
                  <a:srgbClr val="000000"/>
                </a:solidFill>
                <a:latin typeface="+mj-lt"/>
                <a:ea typeface="MS Mincho" panose="02020609040205080304" pitchFamily="49" charset="-128"/>
                <a:cs typeface="Times New Roman" panose="02020603050405020304" pitchFamily="18" charset="0"/>
              </a:rPr>
              <a:t>Die R.V. </a:t>
            </a:r>
            <a:r>
              <a:rPr lang="it-IT" sz="2200" dirty="0" err="1">
                <a:solidFill>
                  <a:srgbClr val="000000"/>
                </a:solidFill>
                <a:latin typeface="+mj-lt"/>
                <a:ea typeface="MS Mincho" panose="02020609040205080304" pitchFamily="49" charset="-128"/>
                <a:cs typeface="Times New Roman" panose="02020603050405020304" pitchFamily="18" charset="0"/>
              </a:rPr>
              <a:t>beeinflusst</a:t>
            </a:r>
            <a:r>
              <a:rPr lang="it-IT" sz="2200" dirty="0">
                <a:solidFill>
                  <a:srgbClr val="000000"/>
                </a:solidFill>
                <a:latin typeface="+mj-lt"/>
                <a:ea typeface="MS Mincho" panose="02020609040205080304" pitchFamily="49" charset="-128"/>
                <a:cs typeface="Times New Roman" panose="02020603050405020304" pitchFamily="18" charset="0"/>
              </a:rPr>
              <a:t> die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Metakognition</a:t>
            </a:r>
            <a:r>
              <a:rPr lang="it-IT" sz="2200" dirty="0">
                <a:solidFill>
                  <a:srgbClr val="000000"/>
                </a:solidFill>
                <a:latin typeface="+mj-lt"/>
                <a:ea typeface="MS Mincho" panose="02020609040205080304" pitchFamily="49" charset="-128"/>
                <a:cs typeface="Times New Roman" panose="02020603050405020304" pitchFamily="18" charset="0"/>
              </a:rPr>
              <a:t>, die </a:t>
            </a:r>
            <a:r>
              <a:rPr lang="it-IT" sz="2200" dirty="0" err="1">
                <a:solidFill>
                  <a:srgbClr val="000000"/>
                </a:solidFill>
                <a:latin typeface="+mj-lt"/>
                <a:ea typeface="MS Mincho" panose="02020609040205080304" pitchFamily="49" charset="-128"/>
                <a:cs typeface="Times New Roman" panose="02020603050405020304" pitchFamily="18" charset="0"/>
              </a:rPr>
              <a:t>Motivation</a:t>
            </a:r>
            <a:r>
              <a:rPr lang="it-IT" sz="2200" dirty="0">
                <a:solidFill>
                  <a:srgbClr val="000000"/>
                </a:solidFill>
                <a:latin typeface="+mj-lt"/>
                <a:ea typeface="MS Mincho" panose="02020609040205080304" pitchFamily="49" charset="-128"/>
                <a:cs typeface="Times New Roman" panose="02020603050405020304" pitchFamily="18" charset="0"/>
              </a:rPr>
              <a:t>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zur</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Erfolg</a:t>
            </a:r>
            <a:r>
              <a:rPr lang="it-IT" sz="2200" dirty="0">
                <a:solidFill>
                  <a:srgbClr val="000000"/>
                </a:solidFill>
                <a:latin typeface="+mj-lt"/>
                <a:ea typeface="MS Mincho" panose="02020609040205080304" pitchFamily="49" charset="-128"/>
                <a:cs typeface="Times New Roman" panose="02020603050405020304" pitchFamily="18" charset="0"/>
              </a:rPr>
              <a:t>  und die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Verbesserung</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der</a:t>
            </a:r>
            <a:r>
              <a:rPr lang="it-IT" sz="2200" dirty="0">
                <a:solidFill>
                  <a:srgbClr val="000000"/>
                </a:solidFill>
                <a:latin typeface="+mj-lt"/>
                <a:ea typeface="MS Mincho" panose="02020609040205080304" pitchFamily="49" charset="-128"/>
                <a:cs typeface="Times New Roman" panose="02020603050405020304" pitchFamily="18" charset="0"/>
              </a:rPr>
              <a:t>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Lernstrategien</a:t>
            </a:r>
            <a:r>
              <a:rPr lang="it-IT" sz="2200" dirty="0">
                <a:solidFill>
                  <a:srgbClr val="000000"/>
                </a:solidFill>
                <a:latin typeface="+mj-lt"/>
                <a:ea typeface="MS Mincho" panose="02020609040205080304" pitchFamily="49" charset="-128"/>
                <a:cs typeface="Times New Roman" panose="02020603050405020304" pitchFamily="18" charset="0"/>
              </a:rPr>
              <a:t>. </a:t>
            </a:r>
          </a:p>
          <a:p>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Sie</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verbessert</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das</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Sebstwertgefühl</a:t>
            </a:r>
            <a:r>
              <a:rPr lang="it-IT" sz="2200" dirty="0">
                <a:solidFill>
                  <a:srgbClr val="000000"/>
                </a:solidFill>
                <a:latin typeface="+mj-lt"/>
                <a:ea typeface="MS Mincho" panose="02020609040205080304" pitchFamily="49" charset="-128"/>
                <a:cs typeface="Times New Roman" panose="02020603050405020304" pitchFamily="18" charset="0"/>
              </a:rPr>
              <a:t>.</a:t>
            </a:r>
          </a:p>
        </p:txBody>
      </p:sp>
      <p:sp>
        <p:nvSpPr>
          <p:cNvPr id="9" name="CasellaDiTesto 8">
            <a:extLst>
              <a:ext uri="{FF2B5EF4-FFF2-40B4-BE49-F238E27FC236}">
                <a16:creationId xmlns:a16="http://schemas.microsoft.com/office/drawing/2014/main" xmlns="" id="{A73C823B-F0E5-4328-9839-E07FBDABE998}"/>
              </a:ext>
            </a:extLst>
          </p:cNvPr>
          <p:cNvSpPr txBox="1"/>
          <p:nvPr/>
        </p:nvSpPr>
        <p:spPr>
          <a:xfrm>
            <a:off x="12786" y="2279137"/>
            <a:ext cx="5257773" cy="769441"/>
          </a:xfrm>
          <a:prstGeom prst="rect">
            <a:avLst/>
          </a:prstGeom>
          <a:noFill/>
        </p:spPr>
        <p:txBody>
          <a:bodyPr wrap="square">
            <a:spAutoFit/>
          </a:bodyPr>
          <a:lstStyle/>
          <a:p>
            <a:pPr marL="342900" indent="-342900">
              <a:buFont typeface="Wingdings" panose="05000000000000000000" pitchFamily="2" charset="2"/>
              <a:buChar char="ü"/>
            </a:pPr>
            <a:r>
              <a:rPr lang="it-IT" sz="2200" dirty="0" err="1">
                <a:solidFill>
                  <a:srgbClr val="000000"/>
                </a:solidFill>
                <a:latin typeface="+mj-lt"/>
                <a:ea typeface="MS Mincho" panose="02020609040205080304" pitchFamily="49" charset="-128"/>
                <a:cs typeface="Times New Roman" panose="02020603050405020304" pitchFamily="18" charset="0"/>
              </a:rPr>
              <a:t>Lernende</a:t>
            </a:r>
            <a:r>
              <a:rPr lang="it-IT" sz="2200" dirty="0">
                <a:solidFill>
                  <a:srgbClr val="000000"/>
                </a:solidFill>
                <a:latin typeface="+mj-lt"/>
                <a:ea typeface="MS Mincho" panose="02020609040205080304" pitchFamily="49" charset="-128"/>
                <a:cs typeface="Times New Roman" panose="02020603050405020304" pitchFamily="18" charset="0"/>
              </a:rPr>
              <a:t> in </a:t>
            </a:r>
            <a:r>
              <a:rPr lang="it-IT" sz="2200" dirty="0" err="1">
                <a:solidFill>
                  <a:srgbClr val="000000"/>
                </a:solidFill>
                <a:latin typeface="+mj-lt"/>
                <a:ea typeface="MS Mincho" panose="02020609040205080304" pitchFamily="49" charset="-128"/>
                <a:cs typeface="Times New Roman" panose="02020603050405020304" pitchFamily="18" charset="0"/>
              </a:rPr>
              <a:t>den</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Bewertungsprozess</a:t>
            </a:r>
            <a:r>
              <a:rPr lang="it-IT" sz="2200" dirty="0">
                <a:solidFill>
                  <a:srgbClr val="000000"/>
                </a:solidFill>
                <a:latin typeface="+mj-lt"/>
                <a:ea typeface="MS Mincho" panose="02020609040205080304" pitchFamily="49" charset="-128"/>
                <a:cs typeface="Times New Roman" panose="02020603050405020304" pitchFamily="18" charset="0"/>
              </a:rPr>
              <a:t> </a:t>
            </a:r>
            <a:r>
              <a:rPr lang="it-IT" sz="2200" dirty="0" err="1">
                <a:solidFill>
                  <a:srgbClr val="000000"/>
                </a:solidFill>
                <a:latin typeface="+mj-lt"/>
                <a:ea typeface="MS Mincho" panose="02020609040205080304" pitchFamily="49" charset="-128"/>
                <a:cs typeface="Times New Roman" panose="02020603050405020304" pitchFamily="18" charset="0"/>
              </a:rPr>
              <a:t>einbeziehen</a:t>
            </a:r>
            <a:r>
              <a:rPr lang="it-IT" sz="2200" dirty="0">
                <a:solidFill>
                  <a:srgbClr val="000000"/>
                </a:solidFill>
                <a:latin typeface="+mj-lt"/>
                <a:ea typeface="MS Mincho" panose="02020609040205080304" pitchFamily="49" charset="-128"/>
                <a:cs typeface="Times New Roman" panose="02020603050405020304" pitchFamily="18" charset="0"/>
              </a:rPr>
              <a:t>.</a:t>
            </a:r>
          </a:p>
        </p:txBody>
      </p:sp>
    </p:spTree>
    <p:extLst>
      <p:ext uri="{BB962C8B-B14F-4D97-AF65-F5344CB8AC3E}">
        <p14:creationId xmlns:p14="http://schemas.microsoft.com/office/powerpoint/2010/main" val="389515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842A033-10C0-23B6-1E2B-2401EDDCFE6B}"/>
              </a:ext>
            </a:extLst>
          </p:cNvPr>
          <p:cNvSpPr>
            <a:spLocks noGrp="1"/>
          </p:cNvSpPr>
          <p:nvPr>
            <p:ph type="title"/>
          </p:nvPr>
        </p:nvSpPr>
        <p:spPr>
          <a:xfrm>
            <a:off x="3099928" y="531933"/>
            <a:ext cx="8610600" cy="1293028"/>
          </a:xfrm>
        </p:spPr>
        <p:txBody>
          <a:bodyPr/>
          <a:lstStyle/>
          <a:p>
            <a:r>
              <a:rPr lang="it-IT" dirty="0" err="1"/>
              <a:t>Erlernen</a:t>
            </a:r>
            <a:r>
              <a:rPr lang="it-IT" dirty="0"/>
              <a:t> </a:t>
            </a:r>
            <a:r>
              <a:rPr lang="it-IT" dirty="0" err="1"/>
              <a:t>der</a:t>
            </a:r>
            <a:r>
              <a:rPr lang="it-IT" dirty="0"/>
              <a:t> </a:t>
            </a:r>
            <a:r>
              <a:rPr lang="it-IT" dirty="0" err="1"/>
              <a:t>sprachlichen</a:t>
            </a:r>
            <a:r>
              <a:rPr lang="it-IT" dirty="0"/>
              <a:t> </a:t>
            </a:r>
            <a:r>
              <a:rPr lang="it-IT" dirty="0" err="1"/>
              <a:t>mittel</a:t>
            </a:r>
            <a:endParaRPr lang="it-IT" dirty="0"/>
          </a:p>
        </p:txBody>
      </p:sp>
      <p:pic>
        <p:nvPicPr>
          <p:cNvPr id="7" name="Immagine 6">
            <a:extLst>
              <a:ext uri="{FF2B5EF4-FFF2-40B4-BE49-F238E27FC236}">
                <a16:creationId xmlns:a16="http://schemas.microsoft.com/office/drawing/2014/main" xmlns="" id="{78163A48-5A48-AE33-92AD-592564AF593E}"/>
              </a:ext>
            </a:extLst>
          </p:cNvPr>
          <p:cNvPicPr>
            <a:picLocks noChangeAspect="1"/>
          </p:cNvPicPr>
          <p:nvPr/>
        </p:nvPicPr>
        <p:blipFill rotWithShape="1">
          <a:blip r:embed="rId3"/>
          <a:srcRect l="21336" t="23171" r="19829" b="7314"/>
          <a:stretch/>
        </p:blipFill>
        <p:spPr>
          <a:xfrm>
            <a:off x="9392440" y="3142365"/>
            <a:ext cx="2318087" cy="1540610"/>
          </a:xfrm>
          <a:prstGeom prst="rect">
            <a:avLst/>
          </a:prstGeom>
          <a:ln>
            <a:noFill/>
          </a:ln>
          <a:effectLst>
            <a:outerShdw blurRad="292100" dist="139700" dir="2700000" algn="tl" rotWithShape="0">
              <a:srgbClr val="333333">
                <a:alpha val="65000"/>
              </a:srgbClr>
            </a:outerShdw>
          </a:effectLst>
        </p:spPr>
      </p:pic>
      <p:pic>
        <p:nvPicPr>
          <p:cNvPr id="9" name="Immagine 8">
            <a:extLst>
              <a:ext uri="{FF2B5EF4-FFF2-40B4-BE49-F238E27FC236}">
                <a16:creationId xmlns:a16="http://schemas.microsoft.com/office/drawing/2014/main" xmlns="" id="{D8837514-3C18-0981-FAED-E44A25F06E5D}"/>
              </a:ext>
            </a:extLst>
          </p:cNvPr>
          <p:cNvPicPr>
            <a:picLocks noChangeAspect="1"/>
          </p:cNvPicPr>
          <p:nvPr/>
        </p:nvPicPr>
        <p:blipFill rotWithShape="1">
          <a:blip r:embed="rId4"/>
          <a:srcRect l="21043" t="21667" r="19757" b="7574"/>
          <a:stretch/>
        </p:blipFill>
        <p:spPr>
          <a:xfrm>
            <a:off x="9252606" y="4870755"/>
            <a:ext cx="2457921" cy="1652542"/>
          </a:xfrm>
          <a:prstGeom prst="rect">
            <a:avLst/>
          </a:prstGeom>
          <a:ln>
            <a:noFill/>
          </a:ln>
          <a:effectLst>
            <a:outerShdw blurRad="292100" dist="139700" dir="2700000" algn="tl" rotWithShape="0">
              <a:srgbClr val="333333">
                <a:alpha val="65000"/>
              </a:srgbClr>
            </a:outerShdw>
          </a:effectLst>
        </p:spPr>
      </p:pic>
      <p:pic>
        <p:nvPicPr>
          <p:cNvPr id="11" name="Immagine 10">
            <a:extLst>
              <a:ext uri="{FF2B5EF4-FFF2-40B4-BE49-F238E27FC236}">
                <a16:creationId xmlns:a16="http://schemas.microsoft.com/office/drawing/2014/main" xmlns="" id="{D4B1D820-5458-0324-645E-5AD897273E17}"/>
              </a:ext>
            </a:extLst>
          </p:cNvPr>
          <p:cNvPicPr>
            <a:picLocks noChangeAspect="1"/>
          </p:cNvPicPr>
          <p:nvPr/>
        </p:nvPicPr>
        <p:blipFill rotWithShape="1">
          <a:blip r:embed="rId5"/>
          <a:srcRect l="4223" t="22655" r="4223" b="7571"/>
          <a:stretch/>
        </p:blipFill>
        <p:spPr>
          <a:xfrm>
            <a:off x="5590433" y="5007933"/>
            <a:ext cx="3441307" cy="1475237"/>
          </a:xfrm>
          <a:prstGeom prst="rect">
            <a:avLst/>
          </a:prstGeom>
          <a:ln>
            <a:noFill/>
          </a:ln>
          <a:effectLst>
            <a:outerShdw blurRad="292100" dist="139700" dir="2700000" algn="tl" rotWithShape="0">
              <a:srgbClr val="333333">
                <a:alpha val="65000"/>
              </a:srgbClr>
            </a:outerShdw>
          </a:effectLst>
        </p:spPr>
      </p:pic>
      <p:pic>
        <p:nvPicPr>
          <p:cNvPr id="13" name="Immagine 12">
            <a:extLst>
              <a:ext uri="{FF2B5EF4-FFF2-40B4-BE49-F238E27FC236}">
                <a16:creationId xmlns:a16="http://schemas.microsoft.com/office/drawing/2014/main" xmlns="" id="{F9F50565-3C4B-C9F3-66EF-F974DD29F6B9}"/>
              </a:ext>
            </a:extLst>
          </p:cNvPr>
          <p:cNvPicPr>
            <a:picLocks noChangeAspect="1"/>
          </p:cNvPicPr>
          <p:nvPr/>
        </p:nvPicPr>
        <p:blipFill rotWithShape="1">
          <a:blip r:embed="rId6"/>
          <a:srcRect l="37282" t="31327" r="34903" b="7443"/>
          <a:stretch/>
        </p:blipFill>
        <p:spPr>
          <a:xfrm>
            <a:off x="4125353" y="4926721"/>
            <a:ext cx="1244214" cy="1540610"/>
          </a:xfrm>
          <a:prstGeom prst="rect">
            <a:avLst/>
          </a:prstGeom>
          <a:ln>
            <a:noFill/>
          </a:ln>
          <a:effectLst>
            <a:outerShdw blurRad="292100" dist="139700" dir="2700000" algn="tl" rotWithShape="0">
              <a:srgbClr val="333333">
                <a:alpha val="65000"/>
              </a:srgbClr>
            </a:outerShdw>
          </a:effectLst>
        </p:spPr>
      </p:pic>
      <p:pic>
        <p:nvPicPr>
          <p:cNvPr id="17" name="Immagine 16">
            <a:extLst>
              <a:ext uri="{FF2B5EF4-FFF2-40B4-BE49-F238E27FC236}">
                <a16:creationId xmlns:a16="http://schemas.microsoft.com/office/drawing/2014/main" xmlns="" id="{032688B1-53AD-EF62-1A6D-3D9EB4C812F5}"/>
              </a:ext>
            </a:extLst>
          </p:cNvPr>
          <p:cNvPicPr>
            <a:picLocks noChangeAspect="1"/>
          </p:cNvPicPr>
          <p:nvPr/>
        </p:nvPicPr>
        <p:blipFill rotWithShape="1">
          <a:blip r:embed="rId7"/>
          <a:srcRect l="19733" t="27702" r="19175" b="32168"/>
          <a:stretch/>
        </p:blipFill>
        <p:spPr>
          <a:xfrm>
            <a:off x="5669505" y="3142365"/>
            <a:ext cx="3453795" cy="1276135"/>
          </a:xfrm>
          <a:prstGeom prst="rect">
            <a:avLst/>
          </a:prstGeom>
          <a:ln>
            <a:noFill/>
          </a:ln>
          <a:effectLst>
            <a:outerShdw blurRad="292100" dist="139700" dir="2700000" algn="tl" rotWithShape="0">
              <a:srgbClr val="333333">
                <a:alpha val="65000"/>
              </a:srgbClr>
            </a:outerShdw>
          </a:effectLst>
        </p:spPr>
      </p:pic>
      <p:pic>
        <p:nvPicPr>
          <p:cNvPr id="19" name="Immagine 18">
            <a:extLst>
              <a:ext uri="{FF2B5EF4-FFF2-40B4-BE49-F238E27FC236}">
                <a16:creationId xmlns:a16="http://schemas.microsoft.com/office/drawing/2014/main" xmlns="" id="{97A64740-1A22-49CA-2F61-E16179EF85ED}"/>
              </a:ext>
            </a:extLst>
          </p:cNvPr>
          <p:cNvPicPr>
            <a:picLocks noChangeAspect="1"/>
          </p:cNvPicPr>
          <p:nvPr/>
        </p:nvPicPr>
        <p:blipFill rotWithShape="1">
          <a:blip r:embed="rId8"/>
          <a:srcRect l="35826" t="21618" r="34393" b="10421"/>
          <a:stretch/>
        </p:blipFill>
        <p:spPr>
          <a:xfrm>
            <a:off x="4125353" y="3142365"/>
            <a:ext cx="1248255" cy="1602283"/>
          </a:xfrm>
          <a:prstGeom prst="rect">
            <a:avLst/>
          </a:prstGeom>
          <a:ln>
            <a:noFill/>
          </a:ln>
          <a:effectLst>
            <a:outerShdw blurRad="292100" dist="139700" dir="2700000" algn="tl" rotWithShape="0">
              <a:srgbClr val="333333">
                <a:alpha val="65000"/>
              </a:srgbClr>
            </a:outerShdw>
          </a:effectLst>
        </p:spPr>
      </p:pic>
      <p:sp>
        <p:nvSpPr>
          <p:cNvPr id="20" name="Segnaposto contenuto 2">
            <a:extLst>
              <a:ext uri="{FF2B5EF4-FFF2-40B4-BE49-F238E27FC236}">
                <a16:creationId xmlns:a16="http://schemas.microsoft.com/office/drawing/2014/main" xmlns="" id="{8BB9F9CB-2467-EE56-5194-9AFC9802C28C}"/>
              </a:ext>
            </a:extLst>
          </p:cNvPr>
          <p:cNvSpPr>
            <a:spLocks noGrp="1"/>
          </p:cNvSpPr>
          <p:nvPr>
            <p:ph idx="1"/>
          </p:nvPr>
        </p:nvSpPr>
        <p:spPr>
          <a:xfrm>
            <a:off x="428186" y="2818772"/>
            <a:ext cx="3291558" cy="1247303"/>
          </a:xfrm>
        </p:spPr>
        <p:txBody>
          <a:bodyPr>
            <a:normAutofit fontScale="92500"/>
          </a:bodyPr>
          <a:lstStyle/>
          <a:p>
            <a:pPr marL="0" indent="0" algn="ctr">
              <a:lnSpc>
                <a:spcPct val="150000"/>
              </a:lnSpc>
              <a:spcBef>
                <a:spcPts val="0"/>
              </a:spcBef>
              <a:buNone/>
            </a:pPr>
            <a:r>
              <a:rPr lang="it-IT" sz="2500" dirty="0" err="1">
                <a:solidFill>
                  <a:srgbClr val="000000"/>
                </a:solidFill>
                <a:latin typeface="+mj-lt"/>
                <a:ea typeface="MS Mincho" panose="02020609040205080304" pitchFamily="49" charset="-128"/>
                <a:cs typeface="Times New Roman" panose="02020603050405020304" pitchFamily="18" charset="0"/>
              </a:rPr>
              <a:t>SuS</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sind</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sich</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immer</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im</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Klaren</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über</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das</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Ziel</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21" name="Freccia in giù 20">
            <a:extLst>
              <a:ext uri="{FF2B5EF4-FFF2-40B4-BE49-F238E27FC236}">
                <a16:creationId xmlns:a16="http://schemas.microsoft.com/office/drawing/2014/main" xmlns="" id="{F4413C06-88A8-2B41-A182-60DC12CC8452}"/>
              </a:ext>
            </a:extLst>
          </p:cNvPr>
          <p:cNvSpPr/>
          <p:nvPr/>
        </p:nvSpPr>
        <p:spPr>
          <a:xfrm>
            <a:off x="1743026" y="4066075"/>
            <a:ext cx="485775" cy="704850"/>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Segnaposto contenuto 2">
            <a:extLst>
              <a:ext uri="{FF2B5EF4-FFF2-40B4-BE49-F238E27FC236}">
                <a16:creationId xmlns:a16="http://schemas.microsoft.com/office/drawing/2014/main" xmlns="" id="{E28244BE-8BA7-4417-4D70-52094A54A391}"/>
              </a:ext>
            </a:extLst>
          </p:cNvPr>
          <p:cNvSpPr txBox="1">
            <a:spLocks/>
          </p:cNvSpPr>
          <p:nvPr/>
        </p:nvSpPr>
        <p:spPr>
          <a:xfrm>
            <a:off x="428186" y="5007933"/>
            <a:ext cx="3115456" cy="154061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ctr">
              <a:lnSpc>
                <a:spcPct val="150000"/>
              </a:lnSpc>
              <a:spcBef>
                <a:spcPts val="0"/>
              </a:spcBef>
              <a:buNone/>
            </a:pPr>
            <a:r>
              <a:rPr lang="it-IT" sz="2500" dirty="0">
                <a:solidFill>
                  <a:srgbClr val="000000"/>
                </a:solidFill>
                <a:ea typeface="MS Mincho" panose="02020609040205080304" pitchFamily="49" charset="-128"/>
                <a:cs typeface="Times New Roman" panose="02020603050405020304" pitchFamily="18" charset="0"/>
              </a:rPr>
              <a:t>an </a:t>
            </a:r>
            <a:r>
              <a:rPr lang="it-IT" sz="2500" dirty="0" err="1">
                <a:solidFill>
                  <a:srgbClr val="000000"/>
                </a:solidFill>
                <a:ea typeface="MS Mincho" panose="02020609040205080304" pitchFamily="49" charset="-128"/>
                <a:cs typeface="Times New Roman" panose="02020603050405020304" pitchFamily="18" charset="0"/>
              </a:rPr>
              <a:t>das</a:t>
            </a:r>
            <a:r>
              <a:rPr lang="it-IT" sz="2500" dirty="0">
                <a:solidFill>
                  <a:srgbClr val="000000"/>
                </a:solidFill>
                <a:ea typeface="MS Mincho" panose="02020609040205080304" pitchFamily="49" charset="-128"/>
                <a:cs typeface="Times New Roman" panose="02020603050405020304" pitchFamily="18" charset="0"/>
              </a:rPr>
              <a:t> </a:t>
            </a:r>
            <a:r>
              <a:rPr lang="it-IT" sz="2500" u="sng" dirty="0" err="1">
                <a:solidFill>
                  <a:srgbClr val="000000"/>
                </a:solidFill>
                <a:ea typeface="MS Mincho" panose="02020609040205080304" pitchFamily="49" charset="-128"/>
                <a:cs typeface="Times New Roman" panose="02020603050405020304" pitchFamily="18" charset="0"/>
              </a:rPr>
              <a:t>Endziel</a:t>
            </a:r>
            <a:r>
              <a:rPr lang="it-IT" sz="2500" u="sng" dirty="0">
                <a:solidFill>
                  <a:srgbClr val="000000"/>
                </a:solidFill>
                <a:ea typeface="MS Mincho" panose="02020609040205080304" pitchFamily="49" charset="-128"/>
                <a:cs typeface="Times New Roman" panose="02020603050405020304" pitchFamily="18" charset="0"/>
              </a:rPr>
              <a:t> </a:t>
            </a:r>
            <a:r>
              <a:rPr lang="it-IT" sz="2500" dirty="0" err="1">
                <a:solidFill>
                  <a:srgbClr val="000000"/>
                </a:solidFill>
                <a:ea typeface="MS Mincho" panose="02020609040205080304" pitchFamily="49" charset="-128"/>
                <a:cs typeface="Times New Roman" panose="02020603050405020304" pitchFamily="18" charset="0"/>
              </a:rPr>
              <a:t>erinnern</a:t>
            </a:r>
            <a:r>
              <a:rPr lang="it-IT" sz="2500" dirty="0">
                <a:solidFill>
                  <a:srgbClr val="000000"/>
                </a:solidFill>
                <a:ea typeface="MS Mincho" panose="02020609040205080304" pitchFamily="49" charset="-128"/>
                <a:cs typeface="Times New Roman" panose="02020603050405020304" pitchFamily="18" charset="0"/>
              </a:rPr>
              <a:t> und </a:t>
            </a:r>
            <a:r>
              <a:rPr lang="it-IT" sz="2500" dirty="0" err="1">
                <a:solidFill>
                  <a:srgbClr val="000000"/>
                </a:solidFill>
                <a:ea typeface="MS Mincho" panose="02020609040205080304" pitchFamily="49" charset="-128"/>
                <a:cs typeface="Times New Roman" panose="02020603050405020304" pitchFamily="18" charset="0"/>
              </a:rPr>
              <a:t>über</a:t>
            </a:r>
            <a:r>
              <a:rPr lang="it-IT" sz="2500" dirty="0">
                <a:solidFill>
                  <a:srgbClr val="000000"/>
                </a:solidFill>
                <a:ea typeface="MS Mincho" panose="02020609040205080304" pitchFamily="49" charset="-128"/>
                <a:cs typeface="Times New Roman" panose="02020603050405020304" pitchFamily="18" charset="0"/>
              </a:rPr>
              <a:t> </a:t>
            </a:r>
            <a:r>
              <a:rPr lang="it-IT" sz="2500" dirty="0" err="1">
                <a:solidFill>
                  <a:srgbClr val="000000"/>
                </a:solidFill>
                <a:ea typeface="MS Mincho" panose="02020609040205080304" pitchFamily="49" charset="-128"/>
                <a:cs typeface="Times New Roman" panose="02020603050405020304" pitchFamily="18" charset="0"/>
              </a:rPr>
              <a:t>den</a:t>
            </a:r>
            <a:r>
              <a:rPr lang="it-IT" sz="2500" dirty="0">
                <a:solidFill>
                  <a:srgbClr val="000000"/>
                </a:solidFill>
                <a:ea typeface="MS Mincho" panose="02020609040205080304" pitchFamily="49" charset="-128"/>
                <a:cs typeface="Times New Roman" panose="02020603050405020304" pitchFamily="18" charset="0"/>
              </a:rPr>
              <a:t> </a:t>
            </a:r>
            <a:r>
              <a:rPr lang="it-IT" sz="2500" u="sng" dirty="0">
                <a:solidFill>
                  <a:srgbClr val="000000"/>
                </a:solidFill>
                <a:ea typeface="MS Mincho" panose="02020609040205080304" pitchFamily="49" charset="-128"/>
                <a:cs typeface="Times New Roman" panose="02020603050405020304" pitchFamily="18" charset="0"/>
              </a:rPr>
              <a:t>Grund </a:t>
            </a:r>
            <a:r>
              <a:rPr lang="it-IT" sz="2500" dirty="0" err="1">
                <a:solidFill>
                  <a:srgbClr val="000000"/>
                </a:solidFill>
                <a:ea typeface="MS Mincho" panose="02020609040205080304" pitchFamily="49" charset="-128"/>
                <a:cs typeface="Times New Roman" panose="02020603050405020304" pitchFamily="18" charset="0"/>
              </a:rPr>
              <a:t>nachdenken</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12" name="Segnaposto contenuto 2">
            <a:extLst>
              <a:ext uri="{FF2B5EF4-FFF2-40B4-BE49-F238E27FC236}">
                <a16:creationId xmlns:a16="http://schemas.microsoft.com/office/drawing/2014/main" xmlns="" id="{E6E04319-EB69-4489-9C3D-771C78C6EB6E}"/>
              </a:ext>
            </a:extLst>
          </p:cNvPr>
          <p:cNvSpPr txBox="1">
            <a:spLocks/>
          </p:cNvSpPr>
          <p:nvPr/>
        </p:nvSpPr>
        <p:spPr>
          <a:xfrm>
            <a:off x="0" y="1246541"/>
            <a:ext cx="7207633" cy="56120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gn="ctr">
              <a:lnSpc>
                <a:spcPct val="150000"/>
              </a:lnSpc>
              <a:spcBef>
                <a:spcPts val="0"/>
              </a:spcBef>
              <a:buFont typeface="Wingdings" panose="05000000000000000000" pitchFamily="2" charset="2"/>
              <a:buChar char="Ø"/>
            </a:pPr>
            <a:r>
              <a:rPr lang="it-IT" sz="2500" dirty="0" err="1">
                <a:solidFill>
                  <a:srgbClr val="000000"/>
                </a:solidFill>
                <a:latin typeface="+mj-lt"/>
                <a:ea typeface="MS Mincho" panose="02020609040205080304" pitchFamily="49" charset="-128"/>
                <a:cs typeface="Times New Roman" panose="02020603050405020304" pitchFamily="18" charset="0"/>
              </a:rPr>
              <a:t>Schrittweises</a:t>
            </a:r>
            <a:r>
              <a:rPr lang="it-IT" sz="2500" dirty="0">
                <a:solidFill>
                  <a:srgbClr val="000000"/>
                </a:solidFill>
                <a:latin typeface="+mj-lt"/>
                <a:ea typeface="MS Mincho" panose="02020609040205080304" pitchFamily="49" charset="-128"/>
                <a:cs typeface="Times New Roman" panose="02020603050405020304" pitchFamily="18" charset="0"/>
              </a:rPr>
              <a:t> und </a:t>
            </a:r>
            <a:r>
              <a:rPr lang="it-IT" sz="2500" dirty="0" err="1">
                <a:solidFill>
                  <a:srgbClr val="000000"/>
                </a:solidFill>
                <a:latin typeface="+mj-lt"/>
                <a:ea typeface="MS Mincho" panose="02020609040205080304" pitchFamily="49" charset="-128"/>
                <a:cs typeface="Times New Roman" panose="02020603050405020304" pitchFamily="18" charset="0"/>
              </a:rPr>
              <a:t>systhematisches</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Lernen</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3" name="Segnaposto contenuto 2">
            <a:extLst>
              <a:ext uri="{FF2B5EF4-FFF2-40B4-BE49-F238E27FC236}">
                <a16:creationId xmlns:a16="http://schemas.microsoft.com/office/drawing/2014/main" xmlns="" id="{3928BC35-FD19-A57B-FF54-F9B66C5E855B}"/>
              </a:ext>
            </a:extLst>
          </p:cNvPr>
          <p:cNvSpPr txBox="1">
            <a:spLocks/>
          </p:cNvSpPr>
          <p:nvPr/>
        </p:nvSpPr>
        <p:spPr>
          <a:xfrm>
            <a:off x="534219" y="1863785"/>
            <a:ext cx="5680149" cy="5270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Ø"/>
            </a:pPr>
            <a:r>
              <a:rPr lang="it-IT" dirty="0"/>
              <a:t> </a:t>
            </a:r>
            <a:r>
              <a:rPr lang="it-IT" dirty="0" err="1"/>
              <a:t>Sprachliche</a:t>
            </a:r>
            <a:r>
              <a:rPr lang="it-IT" dirty="0"/>
              <a:t> </a:t>
            </a:r>
            <a:r>
              <a:rPr lang="it-IT" dirty="0" err="1"/>
              <a:t>Mittel</a:t>
            </a:r>
            <a:r>
              <a:rPr lang="it-IT" dirty="0"/>
              <a:t> + </a:t>
            </a:r>
            <a:r>
              <a:rPr lang="it-IT" dirty="0" err="1"/>
              <a:t>Vorkenntnisse</a:t>
            </a:r>
            <a:endParaRPr lang="it-IT" dirty="0"/>
          </a:p>
        </p:txBody>
      </p:sp>
    </p:spTree>
    <p:extLst>
      <p:ext uri="{BB962C8B-B14F-4D97-AF65-F5344CB8AC3E}">
        <p14:creationId xmlns:p14="http://schemas.microsoft.com/office/powerpoint/2010/main" val="111637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1000"/>
                                        <p:tgtEl>
                                          <p:spTgt spid="20">
                                            <p:txEl>
                                              <p:pRg st="0" end="0"/>
                                            </p:txEl>
                                          </p:spTgt>
                                        </p:tgtEl>
                                      </p:cBhvr>
                                    </p:animEffect>
                                    <p:anim calcmode="lin" valueType="num">
                                      <p:cBhvr>
                                        <p:cTn id="52"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20">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1" grpId="0" animBg="1"/>
      <p:bldP spid="22" grpId="0"/>
      <p:bldP spid="1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7D30E02-9F6F-75D3-43A7-1D34D2F6A041}"/>
              </a:ext>
            </a:extLst>
          </p:cNvPr>
          <p:cNvSpPr>
            <a:spLocks noGrp="1"/>
          </p:cNvSpPr>
          <p:nvPr>
            <p:ph type="title"/>
          </p:nvPr>
        </p:nvSpPr>
        <p:spPr>
          <a:xfrm>
            <a:off x="5925474" y="265990"/>
            <a:ext cx="5993167" cy="1216240"/>
          </a:xfrm>
        </p:spPr>
        <p:txBody>
          <a:bodyPr>
            <a:normAutofit/>
          </a:bodyPr>
          <a:lstStyle/>
          <a:p>
            <a:r>
              <a:rPr lang="it-IT" dirty="0" err="1"/>
              <a:t>Kriterien</a:t>
            </a:r>
            <a:r>
              <a:rPr lang="it-IT" dirty="0"/>
              <a:t> </a:t>
            </a:r>
            <a:r>
              <a:rPr lang="it-IT" dirty="0" err="1"/>
              <a:t>für</a:t>
            </a:r>
            <a:r>
              <a:rPr lang="it-IT" dirty="0"/>
              <a:t> </a:t>
            </a:r>
            <a:r>
              <a:rPr lang="it-IT" dirty="0" err="1"/>
              <a:t>das</a:t>
            </a:r>
            <a:r>
              <a:rPr lang="it-IT" dirty="0"/>
              <a:t> </a:t>
            </a:r>
            <a:r>
              <a:rPr lang="it-IT" dirty="0" err="1"/>
              <a:t>sprechen</a:t>
            </a:r>
            <a:endParaRPr lang="it-IT" dirty="0"/>
          </a:p>
        </p:txBody>
      </p:sp>
      <p:pic>
        <p:nvPicPr>
          <p:cNvPr id="5" name="Immagine 4">
            <a:extLst>
              <a:ext uri="{FF2B5EF4-FFF2-40B4-BE49-F238E27FC236}">
                <a16:creationId xmlns:a16="http://schemas.microsoft.com/office/drawing/2014/main" xmlns="" id="{D5B39B6A-B05A-7629-F4A4-4C53450C6729}"/>
              </a:ext>
            </a:extLst>
          </p:cNvPr>
          <p:cNvPicPr>
            <a:picLocks noChangeAspect="1"/>
          </p:cNvPicPr>
          <p:nvPr/>
        </p:nvPicPr>
        <p:blipFill rotWithShape="1">
          <a:blip r:embed="rId3"/>
          <a:srcRect l="9029" t="21359" r="65339" b="10033"/>
          <a:stretch/>
        </p:blipFill>
        <p:spPr>
          <a:xfrm>
            <a:off x="2935549" y="512264"/>
            <a:ext cx="4139954" cy="6233453"/>
          </a:xfrm>
          <a:prstGeom prst="rect">
            <a:avLst/>
          </a:prstGeom>
          <a:ln>
            <a:noFill/>
          </a:ln>
          <a:effectLst>
            <a:outerShdw blurRad="292100" dist="139700" dir="2700000" algn="tl" rotWithShape="0">
              <a:srgbClr val="333333">
                <a:alpha val="65000"/>
              </a:srgbClr>
            </a:outerShdw>
          </a:effectLst>
        </p:spPr>
      </p:pic>
      <p:sp>
        <p:nvSpPr>
          <p:cNvPr id="6" name="Segnaposto contenuto 2">
            <a:extLst>
              <a:ext uri="{FF2B5EF4-FFF2-40B4-BE49-F238E27FC236}">
                <a16:creationId xmlns:a16="http://schemas.microsoft.com/office/drawing/2014/main" xmlns="" id="{4163C7E7-A7FD-552F-56CB-74903DE1E2C3}"/>
              </a:ext>
            </a:extLst>
          </p:cNvPr>
          <p:cNvSpPr>
            <a:spLocks noGrp="1"/>
          </p:cNvSpPr>
          <p:nvPr>
            <p:ph idx="1"/>
          </p:nvPr>
        </p:nvSpPr>
        <p:spPr>
          <a:xfrm>
            <a:off x="456150" y="1436462"/>
            <a:ext cx="1872747" cy="1784989"/>
          </a:xfrm>
        </p:spPr>
        <p:txBody>
          <a:bodyPr>
            <a:normAutofit fontScale="85000" lnSpcReduction="20000"/>
          </a:bodyPr>
          <a:lstStyle/>
          <a:p>
            <a:pPr marL="0" indent="0">
              <a:lnSpc>
                <a:spcPct val="150000"/>
              </a:lnSpc>
              <a:spcBef>
                <a:spcPts val="0"/>
              </a:spcBef>
              <a:buNone/>
            </a:pPr>
            <a:r>
              <a:rPr lang="it-IT" sz="2500" dirty="0" err="1">
                <a:solidFill>
                  <a:srgbClr val="000000"/>
                </a:solidFill>
                <a:latin typeface="+mj-lt"/>
                <a:ea typeface="MS Mincho" panose="02020609040205080304" pitchFamily="49" charset="-128"/>
                <a:cs typeface="Times New Roman" panose="02020603050405020304" pitchFamily="18" charset="0"/>
              </a:rPr>
              <a:t>Unterschied</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zwischen</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Monolog</a:t>
            </a:r>
            <a:r>
              <a:rPr lang="it-IT" sz="2500" dirty="0">
                <a:solidFill>
                  <a:srgbClr val="000000"/>
                </a:solidFill>
                <a:latin typeface="+mj-lt"/>
                <a:ea typeface="MS Mincho" panose="02020609040205080304" pitchFamily="49" charset="-128"/>
                <a:cs typeface="Times New Roman" panose="02020603050405020304" pitchFamily="18" charset="0"/>
              </a:rPr>
              <a:t> und </a:t>
            </a:r>
            <a:r>
              <a:rPr lang="it-IT" sz="2500" dirty="0" err="1">
                <a:solidFill>
                  <a:srgbClr val="000000"/>
                </a:solidFill>
                <a:latin typeface="+mj-lt"/>
                <a:ea typeface="MS Mincho" panose="02020609040205080304" pitchFamily="49" charset="-128"/>
                <a:cs typeface="Times New Roman" panose="02020603050405020304" pitchFamily="18" charset="0"/>
              </a:rPr>
              <a:t>Dialog</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7" name="Freccia in giù 6">
            <a:extLst>
              <a:ext uri="{FF2B5EF4-FFF2-40B4-BE49-F238E27FC236}">
                <a16:creationId xmlns:a16="http://schemas.microsoft.com/office/drawing/2014/main" xmlns="" id="{5AA3B5BF-A6B2-7383-E821-9E02ACC60CE2}"/>
              </a:ext>
            </a:extLst>
          </p:cNvPr>
          <p:cNvSpPr/>
          <p:nvPr/>
        </p:nvSpPr>
        <p:spPr>
          <a:xfrm rot="16200000">
            <a:off x="2453550" y="1262255"/>
            <a:ext cx="284468" cy="783419"/>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egnaposto contenuto 2">
            <a:extLst>
              <a:ext uri="{FF2B5EF4-FFF2-40B4-BE49-F238E27FC236}">
                <a16:creationId xmlns:a16="http://schemas.microsoft.com/office/drawing/2014/main" xmlns="" id="{18187478-6860-F348-779C-0443E01664A6}"/>
              </a:ext>
            </a:extLst>
          </p:cNvPr>
          <p:cNvSpPr txBox="1">
            <a:spLocks/>
          </p:cNvSpPr>
          <p:nvPr/>
        </p:nvSpPr>
        <p:spPr>
          <a:xfrm>
            <a:off x="7298956" y="2346573"/>
            <a:ext cx="1703001" cy="249956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it-IT" sz="2500" dirty="0" err="1">
                <a:solidFill>
                  <a:srgbClr val="000000"/>
                </a:solidFill>
                <a:latin typeface="+mj-lt"/>
                <a:ea typeface="MS Mincho" panose="02020609040205080304" pitchFamily="49" charset="-128"/>
                <a:cs typeface="Times New Roman" panose="02020603050405020304" pitchFamily="18" charset="0"/>
              </a:rPr>
              <a:t>Merkmale</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eines</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guten</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Monologs</a:t>
            </a:r>
            <a:r>
              <a:rPr lang="it-IT" sz="2500" dirty="0">
                <a:solidFill>
                  <a:srgbClr val="000000"/>
                </a:solidFill>
                <a:latin typeface="+mj-lt"/>
                <a:ea typeface="MS Mincho" panose="02020609040205080304" pitchFamily="49" charset="-128"/>
                <a:cs typeface="Times New Roman" panose="02020603050405020304" pitchFamily="18" charset="0"/>
              </a:rPr>
              <a:t> und </a:t>
            </a:r>
            <a:r>
              <a:rPr lang="it-IT" sz="2500" dirty="0" err="1">
                <a:solidFill>
                  <a:srgbClr val="000000"/>
                </a:solidFill>
                <a:latin typeface="+mj-lt"/>
                <a:ea typeface="MS Mincho" panose="02020609040205080304" pitchFamily="49" charset="-128"/>
                <a:cs typeface="Times New Roman" panose="02020603050405020304" pitchFamily="18" charset="0"/>
              </a:rPr>
              <a:t>eines</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guten</a:t>
            </a:r>
            <a:r>
              <a:rPr lang="it-IT" sz="2500" dirty="0">
                <a:solidFill>
                  <a:srgbClr val="000000"/>
                </a:solidFill>
                <a:latin typeface="+mj-lt"/>
                <a:ea typeface="MS Mincho" panose="02020609040205080304" pitchFamily="49" charset="-128"/>
                <a:cs typeface="Times New Roman" panose="02020603050405020304" pitchFamily="18" charset="0"/>
              </a:rPr>
              <a:t> </a:t>
            </a:r>
            <a:r>
              <a:rPr lang="it-IT" sz="2500" dirty="0" err="1">
                <a:solidFill>
                  <a:srgbClr val="000000"/>
                </a:solidFill>
                <a:latin typeface="+mj-lt"/>
                <a:ea typeface="MS Mincho" panose="02020609040205080304" pitchFamily="49" charset="-128"/>
                <a:cs typeface="Times New Roman" panose="02020603050405020304" pitchFamily="18" charset="0"/>
              </a:rPr>
              <a:t>Dialogs</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9" name="Freccia in giù 8">
            <a:extLst>
              <a:ext uri="{FF2B5EF4-FFF2-40B4-BE49-F238E27FC236}">
                <a16:creationId xmlns:a16="http://schemas.microsoft.com/office/drawing/2014/main" xmlns="" id="{420001F9-B1D2-9E6C-364A-03490E4C1923}"/>
              </a:ext>
            </a:extLst>
          </p:cNvPr>
          <p:cNvSpPr/>
          <p:nvPr/>
        </p:nvSpPr>
        <p:spPr>
          <a:xfrm rot="5400000">
            <a:off x="6800523" y="2257986"/>
            <a:ext cx="284468" cy="783419"/>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contenuto 2">
            <a:extLst>
              <a:ext uri="{FF2B5EF4-FFF2-40B4-BE49-F238E27FC236}">
                <a16:creationId xmlns:a16="http://schemas.microsoft.com/office/drawing/2014/main" xmlns="" id="{6B39E4CA-301D-21C0-3B66-3A4F001F0DF5}"/>
              </a:ext>
            </a:extLst>
          </p:cNvPr>
          <p:cNvSpPr txBox="1">
            <a:spLocks/>
          </p:cNvSpPr>
          <p:nvPr/>
        </p:nvSpPr>
        <p:spPr>
          <a:xfrm>
            <a:off x="118066" y="4846133"/>
            <a:ext cx="2089108" cy="136823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it-IT" sz="2500" dirty="0" err="1">
                <a:solidFill>
                  <a:srgbClr val="000000"/>
                </a:solidFill>
                <a:latin typeface="+mj-lt"/>
                <a:ea typeface="MS Mincho" panose="02020609040205080304" pitchFamily="49" charset="-128"/>
                <a:cs typeface="Times New Roman" panose="02020603050405020304" pitchFamily="18" charset="0"/>
              </a:rPr>
              <a:t>Stimulusfragen</a:t>
            </a:r>
            <a:r>
              <a:rPr lang="it-IT" sz="2500" dirty="0">
                <a:solidFill>
                  <a:srgbClr val="000000"/>
                </a:solidFill>
                <a:latin typeface="+mj-lt"/>
                <a:ea typeface="MS Mincho" panose="02020609040205080304" pitchFamily="49" charset="-128"/>
                <a:cs typeface="Times New Roman" panose="02020603050405020304" pitchFamily="18" charset="0"/>
              </a:rPr>
              <a:t> zur </a:t>
            </a:r>
            <a:r>
              <a:rPr lang="it-IT" sz="2500" dirty="0" err="1">
                <a:solidFill>
                  <a:srgbClr val="000000"/>
                </a:solidFill>
                <a:latin typeface="+mj-lt"/>
                <a:ea typeface="MS Mincho" panose="02020609040205080304" pitchFamily="49" charset="-128"/>
                <a:cs typeface="Times New Roman" panose="02020603050405020304" pitchFamily="18" charset="0"/>
              </a:rPr>
              <a:t>Vertiefung</a:t>
            </a: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11" name="Freccia in giù 10">
            <a:extLst>
              <a:ext uri="{FF2B5EF4-FFF2-40B4-BE49-F238E27FC236}">
                <a16:creationId xmlns:a16="http://schemas.microsoft.com/office/drawing/2014/main" xmlns="" id="{07422665-63A9-C993-2876-3CA6D40A82B9}"/>
              </a:ext>
            </a:extLst>
          </p:cNvPr>
          <p:cNvSpPr/>
          <p:nvPr/>
        </p:nvSpPr>
        <p:spPr>
          <a:xfrm rot="16200000">
            <a:off x="2505494" y="4926014"/>
            <a:ext cx="284468" cy="783419"/>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Segnaposto contenuto 2">
            <a:extLst>
              <a:ext uri="{FF2B5EF4-FFF2-40B4-BE49-F238E27FC236}">
                <a16:creationId xmlns:a16="http://schemas.microsoft.com/office/drawing/2014/main" xmlns="" id="{66B6D1B1-7450-CC28-AB35-0F88C8370269}"/>
              </a:ext>
            </a:extLst>
          </p:cNvPr>
          <p:cNvSpPr txBox="1">
            <a:spLocks/>
          </p:cNvSpPr>
          <p:nvPr/>
        </p:nvSpPr>
        <p:spPr>
          <a:xfrm>
            <a:off x="8922058" y="1482230"/>
            <a:ext cx="3018407" cy="473213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SuS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machen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sich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mit</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kommunikativen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Kompetenzen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vertraut</a:t>
            </a: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marL="0" indent="0">
              <a:lnSpc>
                <a:spcPct val="150000"/>
              </a:lnSpc>
              <a:spcBef>
                <a:spcPts val="0"/>
              </a:spcBef>
              <a:buNone/>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Kriterien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für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die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Bewertung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der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mndl</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Prüfung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i="1" dirty="0">
                <a:solidFill>
                  <a:schemeClr val="accent2">
                    <a:lumMod val="60000"/>
                    <a:lumOff val="40000"/>
                  </a:schemeClr>
                </a:solidFill>
                <a:latin typeface="+mj-lt"/>
                <a:ea typeface="MS Mincho" panose="02020609040205080304" pitchFamily="49" charset="-128"/>
                <a:cs typeface="Times New Roman" panose="02020603050405020304" pitchFamily="18" charset="0"/>
              </a:rPr>
              <a:t>rubrica valutativa</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marL="0" indent="0">
              <a:lnSpc>
                <a:spcPct val="150000"/>
              </a:lnSpc>
              <a:spcBef>
                <a:spcPts val="0"/>
              </a:spcBef>
              <a:buFont typeface="Arial" panose="020B0604020202020204" pitchFamily="34" charset="0"/>
              <a:buNone/>
            </a:pP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3142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1000"/>
                                        <p:tgtEl>
                                          <p:spTgt spid="6">
                                            <p:txEl>
                                              <p:pRg st="0" end="0"/>
                                            </p:txEl>
                                          </p:spTgt>
                                        </p:tgtEl>
                                      </p:cBhvr>
                                    </p:animEffect>
                                    <p:anim calcmode="lin" valueType="num">
                                      <p:cBhvr>
                                        <p:cTn id="2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8" grpId="0"/>
      <p:bldP spid="9" grpId="0" animBg="1"/>
      <p:bldP spid="10"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CDBBD61-C8F7-B11E-C118-658C06D9644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xmlns="" id="{206C4346-C8A4-14D9-5CDD-E1C08AAA45BB}"/>
              </a:ext>
            </a:extLst>
          </p:cNvPr>
          <p:cNvSpPr>
            <a:spLocks noGrp="1"/>
          </p:cNvSpPr>
          <p:nvPr>
            <p:ph type="title"/>
          </p:nvPr>
        </p:nvSpPr>
        <p:spPr>
          <a:xfrm>
            <a:off x="2958484" y="359894"/>
            <a:ext cx="9233516" cy="1215410"/>
          </a:xfrm>
        </p:spPr>
        <p:txBody>
          <a:bodyPr>
            <a:normAutofit/>
          </a:bodyPr>
          <a:lstStyle/>
          <a:p>
            <a:r>
              <a:rPr lang="it-IT" dirty="0"/>
              <a:t>Meine </a:t>
            </a:r>
            <a:r>
              <a:rPr lang="it-IT" dirty="0" err="1"/>
              <a:t>schule</a:t>
            </a:r>
            <a:r>
              <a:rPr lang="it-IT" dirty="0"/>
              <a:t> – </a:t>
            </a:r>
            <a:r>
              <a:rPr lang="it-IT" dirty="0" err="1"/>
              <a:t>ein</a:t>
            </a:r>
            <a:r>
              <a:rPr lang="it-IT" dirty="0"/>
              <a:t> </a:t>
            </a:r>
            <a:r>
              <a:rPr lang="it-IT" dirty="0" err="1"/>
              <a:t>monolog</a:t>
            </a:r>
            <a:r>
              <a:rPr lang="it-IT" dirty="0"/>
              <a:t/>
            </a:r>
            <a:br>
              <a:rPr lang="it-IT" dirty="0"/>
            </a:br>
            <a:r>
              <a:rPr lang="it-IT" sz="3000" dirty="0"/>
              <a:t>(</a:t>
            </a:r>
            <a:r>
              <a:rPr lang="it-IT" sz="3000" dirty="0" err="1"/>
              <a:t>Seite</a:t>
            </a:r>
            <a:r>
              <a:rPr lang="it-IT" sz="3000" dirty="0"/>
              <a:t> 1/3)</a:t>
            </a:r>
          </a:p>
        </p:txBody>
      </p:sp>
      <p:pic>
        <p:nvPicPr>
          <p:cNvPr id="4" name="Immagine 3">
            <a:extLst>
              <a:ext uri="{FF2B5EF4-FFF2-40B4-BE49-F238E27FC236}">
                <a16:creationId xmlns:a16="http://schemas.microsoft.com/office/drawing/2014/main" xmlns="" id="{5BCF85C8-FF35-BE43-51C4-80EB5A89D223}"/>
              </a:ext>
            </a:extLst>
          </p:cNvPr>
          <p:cNvPicPr>
            <a:picLocks noChangeAspect="1"/>
          </p:cNvPicPr>
          <p:nvPr/>
        </p:nvPicPr>
        <p:blipFill rotWithShape="1">
          <a:blip r:embed="rId3"/>
          <a:srcRect l="9029" t="22970" r="64848" b="7962"/>
          <a:stretch/>
        </p:blipFill>
        <p:spPr>
          <a:xfrm>
            <a:off x="4005210" y="1073715"/>
            <a:ext cx="3647342" cy="5424391"/>
          </a:xfrm>
          <a:prstGeom prst="rect">
            <a:avLst/>
          </a:prstGeom>
          <a:ln>
            <a:noFill/>
          </a:ln>
          <a:effectLst>
            <a:outerShdw blurRad="292100" dist="139700" dir="2700000" algn="tl" rotWithShape="0">
              <a:srgbClr val="333333">
                <a:alpha val="65000"/>
              </a:srgbClr>
            </a:outerShdw>
          </a:effectLst>
        </p:spPr>
      </p:pic>
      <p:sp>
        <p:nvSpPr>
          <p:cNvPr id="5" name="Freccia in giù 4">
            <a:extLst>
              <a:ext uri="{FF2B5EF4-FFF2-40B4-BE49-F238E27FC236}">
                <a16:creationId xmlns:a16="http://schemas.microsoft.com/office/drawing/2014/main" xmlns="" id="{B3242E27-D61F-7670-6E83-3DDF24D6E633}"/>
              </a:ext>
            </a:extLst>
          </p:cNvPr>
          <p:cNvSpPr/>
          <p:nvPr/>
        </p:nvSpPr>
        <p:spPr>
          <a:xfrm rot="16200000">
            <a:off x="3389416" y="1285370"/>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contenuto 2">
            <a:extLst>
              <a:ext uri="{FF2B5EF4-FFF2-40B4-BE49-F238E27FC236}">
                <a16:creationId xmlns:a16="http://schemas.microsoft.com/office/drawing/2014/main" xmlns="" id="{9C6E4EA5-401C-1D61-6D68-DD4ECC48A07C}"/>
              </a:ext>
            </a:extLst>
          </p:cNvPr>
          <p:cNvSpPr>
            <a:spLocks noGrp="1"/>
          </p:cNvSpPr>
          <p:nvPr>
            <p:ph idx="1"/>
          </p:nvPr>
        </p:nvSpPr>
        <p:spPr>
          <a:xfrm>
            <a:off x="8393924" y="1623639"/>
            <a:ext cx="3440009" cy="5145349"/>
          </a:xfrm>
        </p:spPr>
        <p:txBody>
          <a:bodyPr>
            <a:normAutofit fontScale="62500" lnSpcReduction="20000"/>
          </a:bodyPr>
          <a:lstStyle/>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SuS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bereiten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sich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allmählich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auf</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ihr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Endziel</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Dialog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durch</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einen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Monolog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über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ihren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Schulalltag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vor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Zusammenfassung</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aller</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relevanten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Themen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des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Kapitels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Vorwissen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verankern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und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mnemonisches</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Lernen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trainieren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a:lnSpc>
                <a:spcPct val="150000"/>
              </a:lnSpc>
              <a:spcBef>
                <a:spcPts val="0"/>
              </a:spcBef>
              <a:buFont typeface="Wingdings" panose="05000000000000000000" pitchFamily="2" charset="2"/>
              <a:buChar char="ü"/>
            </a:pP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Kommunikative</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Kompetenzen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 </a:t>
            </a:r>
            <a:r>
              <a:rPr lang="it-IT" sz="2500" dirty="0" err="1">
                <a:solidFill>
                  <a:schemeClr val="accent2">
                    <a:lumMod val="60000"/>
                    <a:lumOff val="40000"/>
                  </a:schemeClr>
                </a:solidFill>
                <a:latin typeface="+mj-lt"/>
                <a:ea typeface="MS Mincho" panose="02020609040205080304" pitchFamily="49" charset="-128"/>
                <a:cs typeface="Times New Roman" panose="02020603050405020304" pitchFamily="18" charset="0"/>
              </a:rPr>
              <a:t>fördern</a:t>
            </a:r>
            <a:r>
              <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rPr>
              <a:t>.</a:t>
            </a:r>
          </a:p>
          <a:p>
            <a:pPr>
              <a:lnSpc>
                <a:spcPct val="150000"/>
              </a:lnSpc>
              <a:spcBef>
                <a:spcPts val="0"/>
              </a:spcBef>
              <a:buFont typeface="Wingdings" panose="05000000000000000000" pitchFamily="2" charset="2"/>
              <a:buChar char="ü"/>
            </a:pPr>
            <a:endParaRPr lang="it-IT" sz="2500" dirty="0">
              <a:solidFill>
                <a:schemeClr val="accent2">
                  <a:lumMod val="60000"/>
                  <a:lumOff val="40000"/>
                </a:schemeClr>
              </a:solidFill>
              <a:latin typeface="+mj-lt"/>
              <a:ea typeface="MS Mincho" panose="02020609040205080304" pitchFamily="49" charset="-128"/>
              <a:cs typeface="Times New Roman" panose="02020603050405020304" pitchFamily="18" charset="0"/>
            </a:endParaRPr>
          </a:p>
          <a:p>
            <a:pPr marL="0" indent="0">
              <a:lnSpc>
                <a:spcPct val="150000"/>
              </a:lnSpc>
              <a:spcBef>
                <a:spcPts val="0"/>
              </a:spcBef>
              <a:buNone/>
            </a:pPr>
            <a:endParaRPr lang="it-IT" sz="2500" dirty="0">
              <a:solidFill>
                <a:srgbClr val="000000"/>
              </a:solidFill>
              <a:latin typeface="+mj-lt"/>
              <a:ea typeface="MS Mincho" panose="02020609040205080304" pitchFamily="49" charset="-128"/>
              <a:cs typeface="Times New Roman" panose="02020603050405020304" pitchFamily="18" charset="0"/>
            </a:endParaRPr>
          </a:p>
        </p:txBody>
      </p:sp>
      <p:sp>
        <p:nvSpPr>
          <p:cNvPr id="8" name="Segnaposto contenuto 2">
            <a:extLst>
              <a:ext uri="{FF2B5EF4-FFF2-40B4-BE49-F238E27FC236}">
                <a16:creationId xmlns:a16="http://schemas.microsoft.com/office/drawing/2014/main" xmlns="" id="{A5467C99-0FBF-9DA7-0E99-66EC29AEBD93}"/>
              </a:ext>
            </a:extLst>
          </p:cNvPr>
          <p:cNvSpPr txBox="1">
            <a:spLocks/>
          </p:cNvSpPr>
          <p:nvPr/>
        </p:nvSpPr>
        <p:spPr>
          <a:xfrm>
            <a:off x="150733" y="1482230"/>
            <a:ext cx="2710096" cy="97712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a:solidFill>
                  <a:srgbClr val="000000"/>
                </a:solidFill>
                <a:latin typeface="+mj-lt"/>
                <a:ea typeface="MS Mincho" panose="02020609040205080304" pitchFamily="49" charset="-128"/>
                <a:cs typeface="Times New Roman" panose="02020603050405020304" pitchFamily="18" charset="0"/>
              </a:rPr>
              <a:t>Die </a:t>
            </a:r>
            <a:r>
              <a:rPr lang="it-IT" sz="2000" i="1" dirty="0">
                <a:solidFill>
                  <a:srgbClr val="000000"/>
                </a:solidFill>
                <a:latin typeface="+mj-lt"/>
                <a:ea typeface="MS Mincho" panose="02020609040205080304" pitchFamily="49" charset="-128"/>
                <a:cs typeface="Times New Roman" panose="02020603050405020304" pitchFamily="18" charset="0"/>
              </a:rPr>
              <a:t>situazione problema</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erwähnen</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2" name="Freccia in giù 11">
            <a:extLst>
              <a:ext uri="{FF2B5EF4-FFF2-40B4-BE49-F238E27FC236}">
                <a16:creationId xmlns:a16="http://schemas.microsoft.com/office/drawing/2014/main" xmlns="" id="{D81EAB93-0B3C-B6F3-5B6A-D18E71FCC946}"/>
              </a:ext>
            </a:extLst>
          </p:cNvPr>
          <p:cNvSpPr/>
          <p:nvPr/>
        </p:nvSpPr>
        <p:spPr>
          <a:xfrm rot="16200000">
            <a:off x="3389417" y="2028420"/>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Segnaposto contenuto 2">
            <a:extLst>
              <a:ext uri="{FF2B5EF4-FFF2-40B4-BE49-F238E27FC236}">
                <a16:creationId xmlns:a16="http://schemas.microsoft.com/office/drawing/2014/main" xmlns="" id="{70A6328C-F6D6-7D25-DF4A-39116BE33019}"/>
              </a:ext>
            </a:extLst>
          </p:cNvPr>
          <p:cNvSpPr txBox="1">
            <a:spLocks/>
          </p:cNvSpPr>
          <p:nvPr/>
        </p:nvSpPr>
        <p:spPr>
          <a:xfrm>
            <a:off x="150733" y="2386017"/>
            <a:ext cx="2710096" cy="15166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Themen</a:t>
            </a:r>
            <a:r>
              <a:rPr lang="it-IT" sz="2000" dirty="0">
                <a:solidFill>
                  <a:srgbClr val="000000"/>
                </a:solidFill>
                <a:latin typeface="+mj-lt"/>
                <a:ea typeface="MS Mincho" panose="02020609040205080304" pitchFamily="49" charset="-128"/>
                <a:cs typeface="Times New Roman" panose="02020603050405020304" pitchFamily="18" charset="0"/>
              </a:rPr>
              <a:t> zur </a:t>
            </a:r>
            <a:r>
              <a:rPr lang="it-IT" sz="2000" dirty="0" err="1">
                <a:solidFill>
                  <a:srgbClr val="000000"/>
                </a:solidFill>
                <a:latin typeface="+mj-lt"/>
                <a:ea typeface="MS Mincho" panose="02020609040205080304" pitchFamily="49" charset="-128"/>
                <a:cs typeface="Times New Roman" panose="02020603050405020304" pitchFamily="18" charset="0"/>
              </a:rPr>
              <a:t>Beschreibung</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des</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Schulalltags</a:t>
            </a:r>
            <a:endParaRPr lang="it-IT" sz="2000" dirty="0">
              <a:solidFill>
                <a:srgbClr val="000000"/>
              </a:solidFill>
              <a:latin typeface="+mj-lt"/>
              <a:ea typeface="MS Mincho" panose="02020609040205080304" pitchFamily="49" charset="-128"/>
              <a:cs typeface="Times New Roman" panose="02020603050405020304" pitchFamily="18" charset="0"/>
            </a:endParaRPr>
          </a:p>
        </p:txBody>
      </p:sp>
      <p:sp>
        <p:nvSpPr>
          <p:cNvPr id="16" name="Freccia in giù 15">
            <a:extLst>
              <a:ext uri="{FF2B5EF4-FFF2-40B4-BE49-F238E27FC236}">
                <a16:creationId xmlns:a16="http://schemas.microsoft.com/office/drawing/2014/main" xmlns="" id="{DAD2B46E-7835-FFCF-6A2D-25529D0307B1}"/>
              </a:ext>
            </a:extLst>
          </p:cNvPr>
          <p:cNvSpPr/>
          <p:nvPr/>
        </p:nvSpPr>
        <p:spPr>
          <a:xfrm rot="16200000">
            <a:off x="3389416" y="3805730"/>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Segnaposto contenuto 2">
            <a:extLst>
              <a:ext uri="{FF2B5EF4-FFF2-40B4-BE49-F238E27FC236}">
                <a16:creationId xmlns:a16="http://schemas.microsoft.com/office/drawing/2014/main" xmlns="" id="{DCEE9F92-1D40-7B4A-28BB-2E5EB81B7FC3}"/>
              </a:ext>
            </a:extLst>
          </p:cNvPr>
          <p:cNvSpPr txBox="1">
            <a:spLocks/>
          </p:cNvSpPr>
          <p:nvPr/>
        </p:nvSpPr>
        <p:spPr>
          <a:xfrm>
            <a:off x="248388" y="4095664"/>
            <a:ext cx="2710096" cy="8145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Arbeitsanweisungen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im</a:t>
            </a:r>
            <a:r>
              <a:rPr lang="it-IT" sz="2000" dirty="0">
                <a:solidFill>
                  <a:srgbClr val="000000"/>
                </a:solidFill>
                <a:latin typeface="+mj-lt"/>
                <a:ea typeface="MS Mincho" panose="02020609040205080304" pitchFamily="49" charset="-128"/>
                <a:cs typeface="Times New Roman" panose="02020603050405020304" pitchFamily="18" charset="0"/>
              </a:rPr>
              <a:t> Plenum)</a:t>
            </a:r>
          </a:p>
        </p:txBody>
      </p:sp>
      <p:sp>
        <p:nvSpPr>
          <p:cNvPr id="18" name="Freccia in giù 17">
            <a:extLst>
              <a:ext uri="{FF2B5EF4-FFF2-40B4-BE49-F238E27FC236}">
                <a16:creationId xmlns:a16="http://schemas.microsoft.com/office/drawing/2014/main" xmlns="" id="{35D18C51-C1A1-CF88-E8DD-6D32D03B1371}"/>
              </a:ext>
            </a:extLst>
          </p:cNvPr>
          <p:cNvSpPr/>
          <p:nvPr/>
        </p:nvSpPr>
        <p:spPr>
          <a:xfrm rot="15058755">
            <a:off x="3605251" y="5041417"/>
            <a:ext cx="241153" cy="1103016"/>
          </a:xfrm>
          <a:prstGeom prst="down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Segnaposto contenuto 2">
            <a:extLst>
              <a:ext uri="{FF2B5EF4-FFF2-40B4-BE49-F238E27FC236}">
                <a16:creationId xmlns:a16="http://schemas.microsoft.com/office/drawing/2014/main" xmlns="" id="{B625C741-5672-DF38-F136-DDD2B300C885}"/>
              </a:ext>
            </a:extLst>
          </p:cNvPr>
          <p:cNvSpPr txBox="1">
            <a:spLocks/>
          </p:cNvSpPr>
          <p:nvPr/>
        </p:nvSpPr>
        <p:spPr>
          <a:xfrm>
            <a:off x="150733" y="5252312"/>
            <a:ext cx="2710096" cy="15166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r">
              <a:lnSpc>
                <a:spcPct val="120000"/>
              </a:lnSpc>
              <a:spcBef>
                <a:spcPts val="0"/>
              </a:spcBef>
              <a:buFont typeface="Arial" panose="020B0604020202020204" pitchFamily="34" charset="0"/>
              <a:buNone/>
            </a:pPr>
            <a:r>
              <a:rPr lang="it-IT" sz="2000" dirty="0" err="1">
                <a:solidFill>
                  <a:srgbClr val="000000"/>
                </a:solidFill>
                <a:latin typeface="+mj-lt"/>
                <a:ea typeface="MS Mincho" panose="02020609040205080304" pitchFamily="49" charset="-128"/>
                <a:cs typeface="Times New Roman" panose="02020603050405020304" pitchFamily="18" charset="0"/>
              </a:rPr>
              <a:t>Aufzählungsliste</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um</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Faden</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nicht</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zu</a:t>
            </a:r>
            <a:r>
              <a:rPr lang="it-IT" sz="2000" dirty="0">
                <a:solidFill>
                  <a:srgbClr val="000000"/>
                </a:solidFill>
                <a:latin typeface="+mj-lt"/>
                <a:ea typeface="MS Mincho" panose="02020609040205080304" pitchFamily="49" charset="-128"/>
                <a:cs typeface="Times New Roman" panose="02020603050405020304" pitchFamily="18" charset="0"/>
              </a:rPr>
              <a:t> </a:t>
            </a:r>
            <a:r>
              <a:rPr lang="it-IT" sz="2000" dirty="0" err="1">
                <a:solidFill>
                  <a:srgbClr val="000000"/>
                </a:solidFill>
                <a:latin typeface="+mj-lt"/>
                <a:ea typeface="MS Mincho" panose="02020609040205080304" pitchFamily="49" charset="-128"/>
                <a:cs typeface="Times New Roman" panose="02020603050405020304" pitchFamily="18" charset="0"/>
              </a:rPr>
              <a:t>verlieren</a:t>
            </a:r>
            <a:r>
              <a:rPr lang="it-IT" sz="2000" dirty="0">
                <a:solidFill>
                  <a:srgbClr val="000000"/>
                </a:solidFill>
                <a:latin typeface="+mj-lt"/>
                <a:ea typeface="MS Mincho" panose="02020609040205080304" pitchFamily="49" charset="-128"/>
                <a:cs typeface="Times New Roman" panose="02020603050405020304" pitchFamily="18" charset="0"/>
              </a:rPr>
              <a:t>.</a:t>
            </a:r>
          </a:p>
        </p:txBody>
      </p:sp>
      <p:pic>
        <p:nvPicPr>
          <p:cNvPr id="7" name="Immagine 6">
            <a:extLst>
              <a:ext uri="{FF2B5EF4-FFF2-40B4-BE49-F238E27FC236}">
                <a16:creationId xmlns:a16="http://schemas.microsoft.com/office/drawing/2014/main" xmlns="" id="{1BC926E7-9C74-0008-A390-567D4F12EB61}"/>
              </a:ext>
            </a:extLst>
          </p:cNvPr>
          <p:cNvPicPr>
            <a:picLocks noChangeAspect="1"/>
          </p:cNvPicPr>
          <p:nvPr/>
        </p:nvPicPr>
        <p:blipFill rotWithShape="1">
          <a:blip r:embed="rId3"/>
          <a:srcRect l="36742" t="22970" r="37160" b="7962"/>
          <a:stretch/>
        </p:blipFill>
        <p:spPr>
          <a:xfrm>
            <a:off x="7327190" y="2507646"/>
            <a:ext cx="1066734" cy="15880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0397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anim calcmode="lin" valueType="num">
                                      <p:cBhvr>
                                        <p:cTn id="2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1000"/>
                                        <p:tgtEl>
                                          <p:spTgt spid="6">
                                            <p:txEl>
                                              <p:pRg st="6" end="6"/>
                                            </p:txEl>
                                          </p:spTgt>
                                        </p:tgtEl>
                                      </p:cBhvr>
                                    </p:animEffect>
                                    <p:anim calcmode="lin" valueType="num">
                                      <p:cBhvr>
                                        <p:cTn id="2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1000"/>
                                        <p:tgtEl>
                                          <p:spTgt spid="18"/>
                                        </p:tgtEl>
                                      </p:cBhvr>
                                    </p:animEffect>
                                    <p:anim calcmode="lin" valueType="num">
                                      <p:cBhvr>
                                        <p:cTn id="84" dur="1000" fill="hold"/>
                                        <p:tgtEl>
                                          <p:spTgt spid="18"/>
                                        </p:tgtEl>
                                        <p:attrNameLst>
                                          <p:attrName>ppt_x</p:attrName>
                                        </p:attrNameLst>
                                      </p:cBhvr>
                                      <p:tavLst>
                                        <p:tav tm="0">
                                          <p:val>
                                            <p:strVal val="#ppt_x"/>
                                          </p:val>
                                        </p:tav>
                                        <p:tav tm="100000">
                                          <p:val>
                                            <p:strVal val="#ppt_x"/>
                                          </p:val>
                                        </p:tav>
                                      </p:tavLst>
                                    </p:anim>
                                    <p:anim calcmode="lin" valueType="num">
                                      <p:cBhvr>
                                        <p:cTn id="8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2" grpId="0" animBg="1"/>
      <p:bldP spid="15" grpId="0"/>
      <p:bldP spid="16" grpId="0" animBg="1"/>
      <p:bldP spid="17" grpId="0"/>
      <p:bldP spid="18" grpId="0" animBg="1"/>
      <p:bldP spid="19" grpId="0"/>
    </p:bldLst>
  </p:timing>
</p:sld>
</file>

<file path=ppt/theme/theme1.xml><?xml version="1.0" encoding="utf-8"?>
<a:theme xmlns:a="http://schemas.openxmlformats.org/drawingml/2006/main" name="Scia di vapore">
  <a:themeElements>
    <a:clrScheme name="Vapor Trail">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TM04033937[[fn=Scia di vapore]]</Template>
  <TotalTime>2769</TotalTime>
  <Words>1083</Words>
  <Application>Microsoft Office PowerPoint</Application>
  <PresentationFormat>Widescreen</PresentationFormat>
  <Paragraphs>190</Paragraphs>
  <Slides>19</Slides>
  <Notes>19</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19</vt:i4>
      </vt:variant>
    </vt:vector>
  </HeadingPairs>
  <TitlesOfParts>
    <vt:vector size="27" baseType="lpstr">
      <vt:lpstr>Arial</vt:lpstr>
      <vt:lpstr>Calibri</vt:lpstr>
      <vt:lpstr>Century Gothic</vt:lpstr>
      <vt:lpstr>Ink Free</vt:lpstr>
      <vt:lpstr>MS Mincho</vt:lpstr>
      <vt:lpstr>Times New Roman</vt:lpstr>
      <vt:lpstr>Wingdings</vt:lpstr>
      <vt:lpstr>Scia di vapore</vt:lpstr>
      <vt:lpstr>MEIN SCHULALLTAG</vt:lpstr>
      <vt:lpstr>Idee und didaktischer pfad</vt:lpstr>
      <vt:lpstr>Mündliche beurteilung</vt:lpstr>
      <vt:lpstr>Situazione problema</vt:lpstr>
      <vt:lpstr>Das ziel</vt:lpstr>
      <vt:lpstr>Rubrica valutativa (top)</vt:lpstr>
      <vt:lpstr>Erlernen der sprachlichen mittel</vt:lpstr>
      <vt:lpstr>Kriterien für das sprechen</vt:lpstr>
      <vt:lpstr>Meine schule – ein monolog (Seite 1/3)</vt:lpstr>
      <vt:lpstr>Meine schule – ein monolog (Seite 2/3)</vt:lpstr>
      <vt:lpstr>Meine schule – ein monolog (Seite 3/3)</vt:lpstr>
      <vt:lpstr>Meine schule – ein dialog  (Seite 1/2)</vt:lpstr>
      <vt:lpstr>Meine schule – ein dialog  (Seite 2/2)</vt:lpstr>
      <vt:lpstr>FORMATIVE Mündliche prüfung (Seite 1/3)</vt:lpstr>
      <vt:lpstr>Mündliche prüfung (Seite 2/3)</vt:lpstr>
      <vt:lpstr>Mündliche prüfung (Seite 3/3)</vt:lpstr>
      <vt:lpstr>Selbst- und partnerevaluation</vt:lpstr>
      <vt:lpstr>SCHLUSSFOLGERUNG</vt:lpstr>
      <vt:lpstr>Danke für ihre Aufmerksamkeit!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MEIN SCHULALLTAG</dc:title>
  <dc:creator>Speziali Eleonora</dc:creator>
  <cp:lastModifiedBy>Account Microsoft</cp:lastModifiedBy>
  <cp:revision>230</cp:revision>
  <cp:lastPrinted>2024-03-12T09:44:44Z</cp:lastPrinted>
  <dcterms:created xsi:type="dcterms:W3CDTF">2023-12-28T11:35:39Z</dcterms:created>
  <dcterms:modified xsi:type="dcterms:W3CDTF">2024-04-12T08:56:42Z</dcterms:modified>
</cp:coreProperties>
</file>